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9" roundtripDataSignature="AMtx7mhdMa+4ITtcH5Afmy7PNtkPU5k+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3" name="Google Shape;8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7" name="Google Shape;14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3" name="Google Shape;12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9" name="Google Shape;12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5" name="Google Shape;13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type="title">
  <p:cSld name="TITLE">
    <p:spTree>
      <p:nvGrpSpPr>
        <p:cNvPr id="12" name="Shape 12"/>
        <p:cNvGrpSpPr/>
        <p:nvPr/>
      </p:nvGrpSpPr>
      <p:grpSpPr>
        <a:xfrm>
          <a:off x="0" y="0"/>
          <a:ext cx="0" cy="0"/>
          <a:chOff x="0" y="0"/>
          <a:chExt cx="0" cy="0"/>
        </a:xfrm>
      </p:grpSpPr>
      <p:sp>
        <p:nvSpPr>
          <p:cNvPr id="13" name="Google Shape;13;p1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14" name="Google Shape;14;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algn="ctr">
              <a:lnSpc>
                <a:spcPct val="100000"/>
              </a:lnSpc>
              <a:spcBef>
                <a:spcPts val="640"/>
              </a:spcBef>
              <a:spcAft>
                <a:spcPts val="0"/>
              </a:spcAft>
              <a:buClr>
                <a:schemeClr val="lt1"/>
              </a:buClr>
              <a:buSzPts val="3200"/>
              <a:buFont typeface="Arial"/>
              <a:buNone/>
              <a:defRPr b="0" i="0" sz="3200" u="none" cap="none" strike="noStrike">
                <a:solidFill>
                  <a:schemeClr val="lt1"/>
                </a:solidFill>
                <a:latin typeface="Arial"/>
                <a:ea typeface="Arial"/>
                <a:cs typeface="Arial"/>
                <a:sym typeface="Arial"/>
              </a:defRPr>
            </a:lvl1pPr>
            <a:lvl2pPr lvl="1" marR="0" algn="ctr">
              <a:lnSpc>
                <a:spcPct val="100000"/>
              </a:lnSpc>
              <a:spcBef>
                <a:spcPts val="560"/>
              </a:spcBef>
              <a:spcAft>
                <a:spcPts val="0"/>
              </a:spcAft>
              <a:buClr>
                <a:schemeClr val="lt1"/>
              </a:buClr>
              <a:buSzPts val="2800"/>
              <a:buFont typeface="Arial"/>
              <a:buNone/>
              <a:defRPr b="0" i="0" sz="2800" u="none" cap="none" strike="noStrike">
                <a:solidFill>
                  <a:schemeClr val="lt1"/>
                </a:solidFill>
                <a:latin typeface="Arial"/>
                <a:ea typeface="Arial"/>
                <a:cs typeface="Arial"/>
                <a:sym typeface="Arial"/>
              </a:defRPr>
            </a:lvl2pPr>
            <a:lvl3pPr lvl="2" marR="0" algn="ctr">
              <a:lnSpc>
                <a:spcPct val="100000"/>
              </a:lnSpc>
              <a:spcBef>
                <a:spcPts val="480"/>
              </a:spcBef>
              <a:spcAft>
                <a:spcPts val="0"/>
              </a:spcAft>
              <a:buClr>
                <a:schemeClr val="lt1"/>
              </a:buClr>
              <a:buSzPts val="2400"/>
              <a:buFont typeface="Arial"/>
              <a:buNone/>
              <a:defRPr b="0" i="0" sz="2400" u="none" cap="none" strike="noStrike">
                <a:solidFill>
                  <a:schemeClr val="lt1"/>
                </a:solidFill>
                <a:latin typeface="Arial"/>
                <a:ea typeface="Arial"/>
                <a:cs typeface="Arial"/>
                <a:sym typeface="Arial"/>
              </a:defRPr>
            </a:lvl3pPr>
            <a:lvl4pPr lvl="3" marR="0" algn="ctr">
              <a:lnSpc>
                <a:spcPct val="100000"/>
              </a:lnSpc>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4pPr>
            <a:lvl5pPr lvl="4" marR="0" algn="ctr">
              <a:lnSpc>
                <a:spcPct val="100000"/>
              </a:lnSpc>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5pPr>
            <a:lvl6pPr lvl="5" marR="0" algn="ctr">
              <a:lnSpc>
                <a:spcPct val="100000"/>
              </a:lnSpc>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6pPr>
            <a:lvl7pPr lvl="6" marR="0" algn="ctr">
              <a:lnSpc>
                <a:spcPct val="100000"/>
              </a:lnSpc>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7pPr>
            <a:lvl8pPr lvl="7" marR="0" algn="ctr">
              <a:lnSpc>
                <a:spcPct val="100000"/>
              </a:lnSpc>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8pPr>
            <a:lvl9pPr lvl="8" marR="0" algn="ctr">
              <a:lnSpc>
                <a:spcPct val="100000"/>
              </a:lnSpc>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9pPr>
          </a:lstStyle>
          <a:p/>
        </p:txBody>
      </p:sp>
      <p:sp>
        <p:nvSpPr>
          <p:cNvPr id="15" name="Google Shape;15;p1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6" name="Google Shape;16;p1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7" name="Google Shape;17;p1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68" name="Shape 68"/>
        <p:cNvGrpSpPr/>
        <p:nvPr/>
      </p:nvGrpSpPr>
      <p:grpSpPr>
        <a:xfrm>
          <a:off x="0" y="0"/>
          <a:ext cx="0" cy="0"/>
          <a:chOff x="0" y="0"/>
          <a:chExt cx="0" cy="0"/>
        </a:xfrm>
      </p:grpSpPr>
      <p:sp>
        <p:nvSpPr>
          <p:cNvPr id="69" name="Google Shape;69;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70" name="Google Shape;70;p2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71" name="Google Shape;71;p2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marR="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1pPr>
            <a:lvl2pPr indent="-381000" lvl="1" marL="914400" marR="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2pPr>
            <a:lvl3pPr indent="-355600" lvl="2" marL="13716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3pPr>
            <a:lvl4pPr indent="-342900" lvl="3" marL="18288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4pPr>
            <a:lvl5pPr indent="-342900" lvl="4" marL="22860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5pPr>
            <a:lvl6pPr indent="-342900" lvl="5" marL="27432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72" name="Google Shape;72;p2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3" name="Google Shape;73;p2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4" name="Google Shape;74;p2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75" name="Shape 75"/>
        <p:cNvGrpSpPr/>
        <p:nvPr/>
      </p:nvGrpSpPr>
      <p:grpSpPr>
        <a:xfrm>
          <a:off x="0" y="0"/>
          <a:ext cx="0" cy="0"/>
          <a:chOff x="0" y="0"/>
          <a:chExt cx="0" cy="0"/>
        </a:xfrm>
      </p:grpSpPr>
      <p:sp>
        <p:nvSpPr>
          <p:cNvPr id="76" name="Google Shape;76;p2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1" i="0" sz="40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77" name="Google Shape;77;p2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marR="0" algn="l">
              <a:lnSpc>
                <a:spcPct val="100000"/>
              </a:lnSpc>
              <a:spcBef>
                <a:spcPts val="400"/>
              </a:spcBef>
              <a:spcAft>
                <a:spcPts val="0"/>
              </a:spcAft>
              <a:buClr>
                <a:schemeClr val="lt1"/>
              </a:buClr>
              <a:buSzPts val="2000"/>
              <a:buFont typeface="Arial"/>
              <a:buNone/>
              <a:defRPr b="0" i="0" sz="2000" u="none" cap="none" strike="noStrike">
                <a:solidFill>
                  <a:schemeClr val="lt1"/>
                </a:solidFill>
                <a:latin typeface="Arial"/>
                <a:ea typeface="Arial"/>
                <a:cs typeface="Arial"/>
                <a:sym typeface="Arial"/>
              </a:defRPr>
            </a:lvl1pPr>
            <a:lvl2pPr indent="-228600" lvl="1" marL="914400" marR="0" algn="l">
              <a:lnSpc>
                <a:spcPct val="100000"/>
              </a:lnSpc>
              <a:spcBef>
                <a:spcPts val="36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indent="-228600" lvl="2" marL="1371600" marR="0" algn="l">
              <a:lnSpc>
                <a:spcPct val="100000"/>
              </a:lnSpc>
              <a:spcBef>
                <a:spcPts val="320"/>
              </a:spcBef>
              <a:spcAft>
                <a:spcPts val="0"/>
              </a:spcAft>
              <a:buClr>
                <a:schemeClr val="lt1"/>
              </a:buClr>
              <a:buSzPts val="1600"/>
              <a:buFont typeface="Arial"/>
              <a:buNone/>
              <a:defRPr b="0" i="0" sz="1600" u="none" cap="none" strike="noStrike">
                <a:solidFill>
                  <a:schemeClr val="lt1"/>
                </a:solidFill>
                <a:latin typeface="Arial"/>
                <a:ea typeface="Arial"/>
                <a:cs typeface="Arial"/>
                <a:sym typeface="Arial"/>
              </a:defRPr>
            </a:lvl3pPr>
            <a:lvl4pPr indent="-228600" lvl="3" marL="1828800" marR="0" algn="l">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228600" lvl="4" marL="2286000" marR="0" algn="l">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228600" lvl="5" marL="2743200" marR="0" algn="l">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228600" lvl="6" marL="3200400" marR="0" algn="l">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228600" lvl="7" marL="3657600" marR="0" algn="l">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228600" lvl="8" marL="4114800" marR="0" algn="l">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p:txBody>
      </p:sp>
      <p:sp>
        <p:nvSpPr>
          <p:cNvPr id="78" name="Google Shape;78;p2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79" name="Google Shape;79;p2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0" name="Google Shape;80;p2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18" name="Shape 18"/>
        <p:cNvGrpSpPr/>
        <p:nvPr/>
      </p:nvGrpSpPr>
      <p:grpSpPr>
        <a:xfrm>
          <a:off x="0" y="0"/>
          <a:ext cx="0" cy="0"/>
          <a:chOff x="0" y="0"/>
          <a:chExt cx="0" cy="0"/>
        </a:xfrm>
      </p:grpSpPr>
      <p:sp>
        <p:nvSpPr>
          <p:cNvPr id="19" name="Google Shape;19;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20" name="Google Shape;20;p1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algn="l">
              <a:lnSpc>
                <a:spcPct val="100000"/>
              </a:lnSpc>
              <a:spcBef>
                <a:spcPts val="64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21" name="Google Shape;21;p1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2" name="Google Shape;22;p1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3" name="Google Shape;23;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24" name="Shape 24"/>
        <p:cNvGrpSpPr/>
        <p:nvPr/>
      </p:nvGrpSpPr>
      <p:grpSpPr>
        <a:xfrm>
          <a:off x="0" y="0"/>
          <a:ext cx="0" cy="0"/>
          <a:chOff x="0" y="0"/>
          <a:chExt cx="0" cy="0"/>
        </a:xfrm>
      </p:grpSpPr>
      <p:sp>
        <p:nvSpPr>
          <p:cNvPr id="25" name="Google Shape;25;p17"/>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26" name="Google Shape;26;p17"/>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431800" lvl="0" marL="457200" marR="0" algn="l">
              <a:lnSpc>
                <a:spcPct val="100000"/>
              </a:lnSpc>
              <a:spcBef>
                <a:spcPts val="64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27" name="Google Shape;27;p1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8" name="Google Shape;28;p1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9" name="Google Shape;29;p1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30" name="Shape 30"/>
        <p:cNvGrpSpPr/>
        <p:nvPr/>
      </p:nvGrpSpPr>
      <p:grpSpPr>
        <a:xfrm>
          <a:off x="0" y="0"/>
          <a:ext cx="0" cy="0"/>
          <a:chOff x="0" y="0"/>
          <a:chExt cx="0" cy="0"/>
        </a:xfrm>
      </p:grpSpPr>
      <p:sp>
        <p:nvSpPr>
          <p:cNvPr id="31" name="Google Shape;31;p1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32" name="Google Shape;32;p18"/>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431800" lvl="0" marL="457200" marR="0" algn="l">
              <a:lnSpc>
                <a:spcPct val="100000"/>
              </a:lnSpc>
              <a:spcBef>
                <a:spcPts val="64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33" name="Google Shape;33;p1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34" name="Google Shape;34;p1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35" name="Google Shape;35;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36" name="Shape 36"/>
        <p:cNvGrpSpPr/>
        <p:nvPr/>
      </p:nvGrpSpPr>
      <p:grpSpPr>
        <a:xfrm>
          <a:off x="0" y="0"/>
          <a:ext cx="0" cy="0"/>
          <a:chOff x="0" y="0"/>
          <a:chExt cx="0" cy="0"/>
        </a:xfrm>
      </p:grpSpPr>
      <p:sp>
        <p:nvSpPr>
          <p:cNvPr id="37" name="Google Shape;37;p1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38" name="Google Shape;38;p19"/>
          <p:cNvSpPr/>
          <p:nvPr>
            <p:ph idx="2" type="pic"/>
          </p:nvPr>
        </p:nvSpPr>
        <p:spPr>
          <a:xfrm>
            <a:off x="1792288" y="612775"/>
            <a:ext cx="5486400" cy="4114800"/>
          </a:xfrm>
          <a:prstGeom prst="rect">
            <a:avLst/>
          </a:prstGeom>
          <a:noFill/>
          <a:ln>
            <a:noFill/>
          </a:ln>
        </p:spPr>
      </p:sp>
      <p:sp>
        <p:nvSpPr>
          <p:cNvPr id="39" name="Google Shape;39;p1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marR="0" algn="l">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228600" lvl="1" marL="914400" marR="0" algn="l">
              <a:lnSpc>
                <a:spcPct val="100000"/>
              </a:lnSpc>
              <a:spcBef>
                <a:spcPts val="240"/>
              </a:spcBef>
              <a:spcAft>
                <a:spcPts val="0"/>
              </a:spcAft>
              <a:buClr>
                <a:schemeClr val="lt1"/>
              </a:buClr>
              <a:buSzPts val="1200"/>
              <a:buFont typeface="Arial"/>
              <a:buNone/>
              <a:defRPr b="0" i="0" sz="1200" u="none" cap="none" strike="noStrike">
                <a:solidFill>
                  <a:schemeClr val="lt1"/>
                </a:solidFill>
                <a:latin typeface="Arial"/>
                <a:ea typeface="Arial"/>
                <a:cs typeface="Arial"/>
                <a:sym typeface="Arial"/>
              </a:defRPr>
            </a:lvl2pPr>
            <a:lvl3pPr indent="-228600" lvl="2" marL="1371600" marR="0" algn="l">
              <a:lnSpc>
                <a:spcPct val="100000"/>
              </a:lnSpc>
              <a:spcBef>
                <a:spcPts val="200"/>
              </a:spcBef>
              <a:spcAft>
                <a:spcPts val="0"/>
              </a:spcAft>
              <a:buClr>
                <a:schemeClr val="lt1"/>
              </a:buClr>
              <a:buSzPts val="1000"/>
              <a:buFont typeface="Arial"/>
              <a:buNone/>
              <a:defRPr b="0" i="0" sz="1000" u="none" cap="none" strike="noStrike">
                <a:solidFill>
                  <a:schemeClr val="lt1"/>
                </a:solidFill>
                <a:latin typeface="Arial"/>
                <a:ea typeface="Arial"/>
                <a:cs typeface="Arial"/>
                <a:sym typeface="Arial"/>
              </a:defRPr>
            </a:lvl3pPr>
            <a:lvl4pPr indent="-228600" lvl="3" marL="18288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4pPr>
            <a:lvl5pPr indent="-228600" lvl="4" marL="22860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5pPr>
            <a:lvl6pPr indent="-228600" lvl="5" marL="27432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6pPr>
            <a:lvl7pPr indent="-228600" lvl="6" marL="32004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7pPr>
            <a:lvl8pPr indent="-228600" lvl="7" marL="36576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8pPr>
            <a:lvl9pPr indent="-228600" lvl="8" marL="41148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9pPr>
          </a:lstStyle>
          <a:p/>
        </p:txBody>
      </p:sp>
      <p:sp>
        <p:nvSpPr>
          <p:cNvPr id="40" name="Google Shape;40;p1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1" name="Google Shape;41;p1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2" name="Google Shape;42;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43" name="Shape 43"/>
        <p:cNvGrpSpPr/>
        <p:nvPr/>
      </p:nvGrpSpPr>
      <p:grpSpPr>
        <a:xfrm>
          <a:off x="0" y="0"/>
          <a:ext cx="0" cy="0"/>
          <a:chOff x="0" y="0"/>
          <a:chExt cx="0" cy="0"/>
        </a:xfrm>
      </p:grpSpPr>
      <p:sp>
        <p:nvSpPr>
          <p:cNvPr id="44" name="Google Shape;44;p2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marR="0" algn="l">
              <a:lnSpc>
                <a:spcPct val="100000"/>
              </a:lnSpc>
              <a:spcBef>
                <a:spcPts val="0"/>
              </a:spcBef>
              <a:spcAft>
                <a:spcPts val="0"/>
              </a:spcAft>
              <a:buSzPts val="1400"/>
              <a:buNone/>
              <a:defRPr b="1" i="0" sz="20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45" name="Google Shape;45;p2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marR="0" algn="l">
              <a:lnSpc>
                <a:spcPct val="100000"/>
              </a:lnSpc>
              <a:spcBef>
                <a:spcPts val="64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46" name="Google Shape;46;p2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marR="0" algn="l">
              <a:lnSpc>
                <a:spcPct val="100000"/>
              </a:lnSpc>
              <a:spcBef>
                <a:spcPts val="28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228600" lvl="1" marL="914400" marR="0" algn="l">
              <a:lnSpc>
                <a:spcPct val="100000"/>
              </a:lnSpc>
              <a:spcBef>
                <a:spcPts val="240"/>
              </a:spcBef>
              <a:spcAft>
                <a:spcPts val="0"/>
              </a:spcAft>
              <a:buClr>
                <a:schemeClr val="lt1"/>
              </a:buClr>
              <a:buSzPts val="1200"/>
              <a:buFont typeface="Arial"/>
              <a:buNone/>
              <a:defRPr b="0" i="0" sz="1200" u="none" cap="none" strike="noStrike">
                <a:solidFill>
                  <a:schemeClr val="lt1"/>
                </a:solidFill>
                <a:latin typeface="Arial"/>
                <a:ea typeface="Arial"/>
                <a:cs typeface="Arial"/>
                <a:sym typeface="Arial"/>
              </a:defRPr>
            </a:lvl2pPr>
            <a:lvl3pPr indent="-228600" lvl="2" marL="1371600" marR="0" algn="l">
              <a:lnSpc>
                <a:spcPct val="100000"/>
              </a:lnSpc>
              <a:spcBef>
                <a:spcPts val="200"/>
              </a:spcBef>
              <a:spcAft>
                <a:spcPts val="0"/>
              </a:spcAft>
              <a:buClr>
                <a:schemeClr val="lt1"/>
              </a:buClr>
              <a:buSzPts val="1000"/>
              <a:buFont typeface="Arial"/>
              <a:buNone/>
              <a:defRPr b="0" i="0" sz="1000" u="none" cap="none" strike="noStrike">
                <a:solidFill>
                  <a:schemeClr val="lt1"/>
                </a:solidFill>
                <a:latin typeface="Arial"/>
                <a:ea typeface="Arial"/>
                <a:cs typeface="Arial"/>
                <a:sym typeface="Arial"/>
              </a:defRPr>
            </a:lvl3pPr>
            <a:lvl4pPr indent="-228600" lvl="3" marL="18288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4pPr>
            <a:lvl5pPr indent="-228600" lvl="4" marL="22860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5pPr>
            <a:lvl6pPr indent="-228600" lvl="5" marL="27432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6pPr>
            <a:lvl7pPr indent="-228600" lvl="6" marL="32004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7pPr>
            <a:lvl8pPr indent="-228600" lvl="7" marL="36576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8pPr>
            <a:lvl9pPr indent="-228600" lvl="8" marL="4114800" marR="0" algn="l">
              <a:lnSpc>
                <a:spcPct val="100000"/>
              </a:lnSpc>
              <a:spcBef>
                <a:spcPts val="180"/>
              </a:spcBef>
              <a:spcAft>
                <a:spcPts val="0"/>
              </a:spcAft>
              <a:buClr>
                <a:schemeClr val="lt1"/>
              </a:buClr>
              <a:buSzPts val="900"/>
              <a:buFont typeface="Arial"/>
              <a:buNone/>
              <a:defRPr b="0" i="0" sz="900" u="none" cap="none" strike="noStrike">
                <a:solidFill>
                  <a:schemeClr val="lt1"/>
                </a:solidFill>
                <a:latin typeface="Arial"/>
                <a:ea typeface="Arial"/>
                <a:cs typeface="Arial"/>
                <a:sym typeface="Arial"/>
              </a:defRPr>
            </a:lvl9pPr>
          </a:lstStyle>
          <a:p/>
        </p:txBody>
      </p:sp>
      <p:sp>
        <p:nvSpPr>
          <p:cNvPr id="47" name="Google Shape;47;p2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8" name="Google Shape;48;p2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49" name="Google Shape;49;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50" name="Shape 50"/>
        <p:cNvGrpSpPr/>
        <p:nvPr/>
      </p:nvGrpSpPr>
      <p:grpSpPr>
        <a:xfrm>
          <a:off x="0" y="0"/>
          <a:ext cx="0" cy="0"/>
          <a:chOff x="0" y="0"/>
          <a:chExt cx="0" cy="0"/>
        </a:xfrm>
      </p:grpSpPr>
      <p:sp>
        <p:nvSpPr>
          <p:cNvPr id="51" name="Google Shape;51;p2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2" name="Google Shape;52;p2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3" name="Google Shape;53;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54" name="Shape 54"/>
        <p:cNvGrpSpPr/>
        <p:nvPr/>
      </p:nvGrpSpPr>
      <p:grpSpPr>
        <a:xfrm>
          <a:off x="0" y="0"/>
          <a:ext cx="0" cy="0"/>
          <a:chOff x="0" y="0"/>
          <a:chExt cx="0" cy="0"/>
        </a:xfrm>
      </p:grpSpPr>
      <p:sp>
        <p:nvSpPr>
          <p:cNvPr id="55" name="Google Shape;55;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56" name="Google Shape;56;p2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7" name="Google Shape;57;p2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58" name="Google Shape;58;p2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59" name="Shape 59"/>
        <p:cNvGrpSpPr/>
        <p:nvPr/>
      </p:nvGrpSpPr>
      <p:grpSpPr>
        <a:xfrm>
          <a:off x="0" y="0"/>
          <a:ext cx="0" cy="0"/>
          <a:chOff x="0" y="0"/>
          <a:chExt cx="0" cy="0"/>
        </a:xfrm>
      </p:grpSpPr>
      <p:sp>
        <p:nvSpPr>
          <p:cNvPr id="60" name="Google Shape;60;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1pPr>
            <a:lvl2pPr lvl="1"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2pPr>
            <a:lvl3pPr lvl="2"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3pPr>
            <a:lvl4pPr lvl="3"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4pPr>
            <a:lvl5pPr lvl="4"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5pPr>
            <a:lvl6pPr lvl="5"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6pPr>
            <a:lvl7pPr lvl="6"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7pPr>
            <a:lvl8pPr lvl="7"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8pPr>
            <a:lvl9pPr lvl="8" marR="0" algn="ctr">
              <a:lnSpc>
                <a:spcPct val="100000"/>
              </a:lnSpc>
              <a:spcBef>
                <a:spcPts val="0"/>
              </a:spcBef>
              <a:spcAft>
                <a:spcPts val="0"/>
              </a:spcAft>
              <a:buSzPts val="1400"/>
              <a:buNone/>
              <a:defRPr b="0" i="0" sz="4400" u="none" cap="none" strike="noStrike">
                <a:solidFill>
                  <a:schemeClr val="lt2"/>
                </a:solidFill>
                <a:latin typeface="Arial"/>
                <a:ea typeface="Arial"/>
                <a:cs typeface="Arial"/>
                <a:sym typeface="Arial"/>
              </a:defRPr>
            </a:lvl9pPr>
          </a:lstStyle>
          <a:p/>
        </p:txBody>
      </p:sp>
      <p:sp>
        <p:nvSpPr>
          <p:cNvPr id="61" name="Google Shape;61;p23"/>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marR="0" algn="l">
              <a:lnSpc>
                <a:spcPct val="100000"/>
              </a:lnSpc>
              <a:spcBef>
                <a:spcPts val="480"/>
              </a:spcBef>
              <a:spcAft>
                <a:spcPts val="0"/>
              </a:spcAft>
              <a:buClr>
                <a:schemeClr val="lt1"/>
              </a:buClr>
              <a:buSzPts val="2400"/>
              <a:buFont typeface="Arial"/>
              <a:buNone/>
              <a:defRPr b="1" i="0" sz="2400" u="none" cap="none" strike="noStrike">
                <a:solidFill>
                  <a:schemeClr val="lt1"/>
                </a:solidFill>
                <a:latin typeface="Arial"/>
                <a:ea typeface="Arial"/>
                <a:cs typeface="Arial"/>
                <a:sym typeface="Arial"/>
              </a:defRPr>
            </a:lvl1pPr>
            <a:lvl2pPr indent="-228600" lvl="1" marL="914400" marR="0" algn="l">
              <a:lnSpc>
                <a:spcPct val="100000"/>
              </a:lnSpc>
              <a:spcBef>
                <a:spcPts val="400"/>
              </a:spcBef>
              <a:spcAft>
                <a:spcPts val="0"/>
              </a:spcAft>
              <a:buClr>
                <a:schemeClr val="lt1"/>
              </a:buClr>
              <a:buSzPts val="2000"/>
              <a:buFont typeface="Arial"/>
              <a:buNone/>
              <a:defRPr b="1" i="0" sz="2000" u="none" cap="none" strike="noStrike">
                <a:solidFill>
                  <a:schemeClr val="lt1"/>
                </a:solidFill>
                <a:latin typeface="Arial"/>
                <a:ea typeface="Arial"/>
                <a:cs typeface="Arial"/>
                <a:sym typeface="Arial"/>
              </a:defRPr>
            </a:lvl2pPr>
            <a:lvl3pPr indent="-228600" lvl="2" marL="1371600" marR="0" algn="l">
              <a:lnSpc>
                <a:spcPct val="100000"/>
              </a:lnSpc>
              <a:spcBef>
                <a:spcPts val="360"/>
              </a:spcBef>
              <a:spcAft>
                <a:spcPts val="0"/>
              </a:spcAft>
              <a:buClr>
                <a:schemeClr val="lt1"/>
              </a:buClr>
              <a:buSzPts val="1800"/>
              <a:buFont typeface="Arial"/>
              <a:buNone/>
              <a:defRPr b="1" i="0" sz="1800" u="none" cap="none" strike="noStrike">
                <a:solidFill>
                  <a:schemeClr val="lt1"/>
                </a:solidFill>
                <a:latin typeface="Arial"/>
                <a:ea typeface="Arial"/>
                <a:cs typeface="Arial"/>
                <a:sym typeface="Arial"/>
              </a:defRPr>
            </a:lvl3pPr>
            <a:lvl4pPr indent="-228600" lvl="3" marL="18288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4pPr>
            <a:lvl5pPr indent="-228600" lvl="4" marL="22860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5pPr>
            <a:lvl6pPr indent="-228600" lvl="5" marL="27432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6pPr>
            <a:lvl7pPr indent="-228600" lvl="6" marL="32004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7pPr>
            <a:lvl8pPr indent="-228600" lvl="7" marL="36576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8pPr>
            <a:lvl9pPr indent="-228600" lvl="8" marL="41148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9pPr>
          </a:lstStyle>
          <a:p/>
        </p:txBody>
      </p:sp>
      <p:sp>
        <p:nvSpPr>
          <p:cNvPr id="62" name="Google Shape;62;p23"/>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marR="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1pPr>
            <a:lvl2pPr indent="-355600" lvl="1" marL="9144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2pPr>
            <a:lvl3pPr indent="-342900" lvl="2" marL="13716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3pPr>
            <a:lvl4pPr indent="-330200" lvl="3" marL="18288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4pPr>
            <a:lvl5pPr indent="-330200" lvl="4" marL="22860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5pPr>
            <a:lvl6pPr indent="-330200" lvl="5" marL="27432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6pPr>
            <a:lvl7pPr indent="-330200" lvl="6" marL="32004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7pPr>
            <a:lvl8pPr indent="-330200" lvl="7" marL="36576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8pPr>
            <a:lvl9pPr indent="-330200" lvl="8" marL="41148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9pPr>
          </a:lstStyle>
          <a:p/>
        </p:txBody>
      </p:sp>
      <p:sp>
        <p:nvSpPr>
          <p:cNvPr id="63" name="Google Shape;63;p23"/>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marR="0" algn="l">
              <a:lnSpc>
                <a:spcPct val="100000"/>
              </a:lnSpc>
              <a:spcBef>
                <a:spcPts val="480"/>
              </a:spcBef>
              <a:spcAft>
                <a:spcPts val="0"/>
              </a:spcAft>
              <a:buClr>
                <a:schemeClr val="lt1"/>
              </a:buClr>
              <a:buSzPts val="2400"/>
              <a:buFont typeface="Arial"/>
              <a:buNone/>
              <a:defRPr b="1" i="0" sz="2400" u="none" cap="none" strike="noStrike">
                <a:solidFill>
                  <a:schemeClr val="lt1"/>
                </a:solidFill>
                <a:latin typeface="Arial"/>
                <a:ea typeface="Arial"/>
                <a:cs typeface="Arial"/>
                <a:sym typeface="Arial"/>
              </a:defRPr>
            </a:lvl1pPr>
            <a:lvl2pPr indent="-228600" lvl="1" marL="914400" marR="0" algn="l">
              <a:lnSpc>
                <a:spcPct val="100000"/>
              </a:lnSpc>
              <a:spcBef>
                <a:spcPts val="400"/>
              </a:spcBef>
              <a:spcAft>
                <a:spcPts val="0"/>
              </a:spcAft>
              <a:buClr>
                <a:schemeClr val="lt1"/>
              </a:buClr>
              <a:buSzPts val="2000"/>
              <a:buFont typeface="Arial"/>
              <a:buNone/>
              <a:defRPr b="1" i="0" sz="2000" u="none" cap="none" strike="noStrike">
                <a:solidFill>
                  <a:schemeClr val="lt1"/>
                </a:solidFill>
                <a:latin typeface="Arial"/>
                <a:ea typeface="Arial"/>
                <a:cs typeface="Arial"/>
                <a:sym typeface="Arial"/>
              </a:defRPr>
            </a:lvl2pPr>
            <a:lvl3pPr indent="-228600" lvl="2" marL="1371600" marR="0" algn="l">
              <a:lnSpc>
                <a:spcPct val="100000"/>
              </a:lnSpc>
              <a:spcBef>
                <a:spcPts val="360"/>
              </a:spcBef>
              <a:spcAft>
                <a:spcPts val="0"/>
              </a:spcAft>
              <a:buClr>
                <a:schemeClr val="lt1"/>
              </a:buClr>
              <a:buSzPts val="1800"/>
              <a:buFont typeface="Arial"/>
              <a:buNone/>
              <a:defRPr b="1" i="0" sz="1800" u="none" cap="none" strike="noStrike">
                <a:solidFill>
                  <a:schemeClr val="lt1"/>
                </a:solidFill>
                <a:latin typeface="Arial"/>
                <a:ea typeface="Arial"/>
                <a:cs typeface="Arial"/>
                <a:sym typeface="Arial"/>
              </a:defRPr>
            </a:lvl3pPr>
            <a:lvl4pPr indent="-228600" lvl="3" marL="18288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4pPr>
            <a:lvl5pPr indent="-228600" lvl="4" marL="22860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5pPr>
            <a:lvl6pPr indent="-228600" lvl="5" marL="27432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6pPr>
            <a:lvl7pPr indent="-228600" lvl="6" marL="32004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7pPr>
            <a:lvl8pPr indent="-228600" lvl="7" marL="36576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8pPr>
            <a:lvl9pPr indent="-228600" lvl="8" marL="4114800" marR="0" algn="l">
              <a:lnSpc>
                <a:spcPct val="100000"/>
              </a:lnSpc>
              <a:spcBef>
                <a:spcPts val="320"/>
              </a:spcBef>
              <a:spcAft>
                <a:spcPts val="0"/>
              </a:spcAft>
              <a:buClr>
                <a:schemeClr val="lt1"/>
              </a:buClr>
              <a:buSzPts val="1600"/>
              <a:buFont typeface="Arial"/>
              <a:buNone/>
              <a:defRPr b="1" i="0" sz="1600" u="none" cap="none" strike="noStrike">
                <a:solidFill>
                  <a:schemeClr val="lt1"/>
                </a:solidFill>
                <a:latin typeface="Arial"/>
                <a:ea typeface="Arial"/>
                <a:cs typeface="Arial"/>
                <a:sym typeface="Arial"/>
              </a:defRPr>
            </a:lvl9pPr>
          </a:lstStyle>
          <a:p/>
        </p:txBody>
      </p:sp>
      <p:sp>
        <p:nvSpPr>
          <p:cNvPr id="64" name="Google Shape;64;p23"/>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marR="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1pPr>
            <a:lvl2pPr indent="-355600" lvl="1" marL="914400" marR="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2pPr>
            <a:lvl3pPr indent="-342900" lvl="2" marL="1371600" marR="0" algn="l">
              <a:lnSpc>
                <a:spcPct val="100000"/>
              </a:lnSpc>
              <a:spcBef>
                <a:spcPts val="36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3pPr>
            <a:lvl4pPr indent="-330200" lvl="3" marL="18288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4pPr>
            <a:lvl5pPr indent="-330200" lvl="4" marL="22860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5pPr>
            <a:lvl6pPr indent="-330200" lvl="5" marL="27432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6pPr>
            <a:lvl7pPr indent="-330200" lvl="6" marL="32004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7pPr>
            <a:lvl8pPr indent="-330200" lvl="7" marL="36576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8pPr>
            <a:lvl9pPr indent="-330200" lvl="8" marL="4114800" marR="0" algn="l">
              <a:lnSpc>
                <a:spcPct val="100000"/>
              </a:lnSpc>
              <a:spcBef>
                <a:spcPts val="320"/>
              </a:spcBef>
              <a:spcAft>
                <a:spcPts val="0"/>
              </a:spcAft>
              <a:buClr>
                <a:schemeClr val="lt1"/>
              </a:buClr>
              <a:buSzPts val="1600"/>
              <a:buFont typeface="Arial"/>
              <a:buChar char="»"/>
              <a:defRPr b="0" i="0" sz="1600" u="none" cap="none" strike="noStrike">
                <a:solidFill>
                  <a:schemeClr val="lt1"/>
                </a:solidFill>
                <a:latin typeface="Arial"/>
                <a:ea typeface="Arial"/>
                <a:cs typeface="Arial"/>
                <a:sym typeface="Arial"/>
              </a:defRPr>
            </a:lvl9pPr>
          </a:lstStyle>
          <a:p/>
        </p:txBody>
      </p:sp>
      <p:sp>
        <p:nvSpPr>
          <p:cNvPr id="65" name="Google Shape;65;p2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66" name="Google Shape;66;p2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67" name="Google Shape;67;p2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3D3D51"/>
            </a:gs>
            <a:gs pos="100000">
              <a:schemeClr val="dk2"/>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lt2"/>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lt2"/>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lt2"/>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lt2"/>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lt2"/>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lt2"/>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lt2"/>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lt2"/>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lt2"/>
                </a:solidFill>
                <a:latin typeface="Arial"/>
                <a:ea typeface="Arial"/>
                <a:cs typeface="Arial"/>
                <a:sym typeface="Arial"/>
              </a:defRPr>
            </a:lvl9pPr>
          </a:lstStyle>
          <a:p/>
        </p:txBody>
      </p:sp>
      <p:sp>
        <p:nvSpPr>
          <p:cNvPr id="7" name="Google Shape;7;p1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rtl="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9pPr>
          </a:lstStyle>
          <a:p/>
        </p:txBody>
      </p:sp>
      <p:sp>
        <p:nvSpPr>
          <p:cNvPr id="8" name="Google Shape;8;p1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p1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Arial"/>
                <a:ea typeface="Arial"/>
                <a:cs typeface="Arial"/>
                <a:sym typeface="Arial"/>
              </a:defRPr>
            </a:lvl9pPr>
          </a:lstStyle>
          <a:p/>
        </p:txBody>
      </p:sp>
      <p:sp>
        <p:nvSpPr>
          <p:cNvPr id="10" name="Google Shape;10;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chemeClr val="lt1"/>
              </a:buClr>
              <a:buSzPts val="1400"/>
              <a:buFont typeface="Arial"/>
              <a:buNone/>
              <a:defRPr b="0" i="0" sz="14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
        <p:nvSpPr>
          <p:cNvPr id="11" name="Google Shape;11;p14"/>
          <p:cNvSpPr/>
          <p:nvPr/>
        </p:nvSpPr>
        <p:spPr>
          <a:xfrm>
            <a:off x="1403350" y="6308725"/>
            <a:ext cx="504825" cy="360362"/>
          </a:xfrm>
          <a:custGeom>
            <a:rect b="b" l="l" r="r" t="t"/>
            <a:pathLst>
              <a:path extrusionOk="0" h="120000" w="120000">
                <a:moveTo>
                  <a:pt x="0" y="0"/>
                </a:moveTo>
                <a:lnTo>
                  <a:pt x="120000" y="0"/>
                </a:lnTo>
                <a:lnTo>
                  <a:pt x="120000" y="120000"/>
                </a:lnTo>
                <a:lnTo>
                  <a:pt x="0" y="120000"/>
                </a:lnTo>
                <a:close/>
                <a:moveTo>
                  <a:pt x="60000" y="15000"/>
                </a:moveTo>
                <a:lnTo>
                  <a:pt x="27877" y="60000"/>
                </a:lnTo>
                <a:lnTo>
                  <a:pt x="35908" y="60000"/>
                </a:lnTo>
                <a:lnTo>
                  <a:pt x="35908" y="105000"/>
                </a:lnTo>
                <a:lnTo>
                  <a:pt x="84092" y="105000"/>
                </a:lnTo>
                <a:lnTo>
                  <a:pt x="84092" y="60000"/>
                </a:lnTo>
                <a:lnTo>
                  <a:pt x="92123" y="60000"/>
                </a:lnTo>
                <a:lnTo>
                  <a:pt x="80077" y="43125"/>
                </a:lnTo>
                <a:lnTo>
                  <a:pt x="80077" y="20625"/>
                </a:lnTo>
                <a:lnTo>
                  <a:pt x="72046" y="20625"/>
                </a:lnTo>
                <a:lnTo>
                  <a:pt x="72046" y="31875"/>
                </a:lnTo>
                <a:close/>
              </a:path>
              <a:path extrusionOk="0" fill="darkenLess" h="120000" w="120000">
                <a:moveTo>
                  <a:pt x="80077" y="43125"/>
                </a:moveTo>
                <a:lnTo>
                  <a:pt x="80077" y="20625"/>
                </a:lnTo>
                <a:lnTo>
                  <a:pt x="72046" y="20625"/>
                </a:lnTo>
                <a:lnTo>
                  <a:pt x="72046" y="31875"/>
                </a:lnTo>
                <a:close/>
                <a:moveTo>
                  <a:pt x="35908" y="60000"/>
                </a:moveTo>
                <a:lnTo>
                  <a:pt x="35908" y="105000"/>
                </a:lnTo>
                <a:lnTo>
                  <a:pt x="55985" y="105000"/>
                </a:lnTo>
                <a:lnTo>
                  <a:pt x="55985" y="82500"/>
                </a:lnTo>
                <a:lnTo>
                  <a:pt x="64015" y="82500"/>
                </a:lnTo>
                <a:lnTo>
                  <a:pt x="64015" y="105000"/>
                </a:lnTo>
                <a:lnTo>
                  <a:pt x="84092" y="105000"/>
                </a:lnTo>
                <a:lnTo>
                  <a:pt x="84092" y="60000"/>
                </a:lnTo>
                <a:close/>
              </a:path>
              <a:path extrusionOk="0" fill="darken" h="120000" w="120000">
                <a:moveTo>
                  <a:pt x="60000" y="15000"/>
                </a:moveTo>
                <a:lnTo>
                  <a:pt x="27877" y="60000"/>
                </a:lnTo>
                <a:lnTo>
                  <a:pt x="92123" y="60000"/>
                </a:lnTo>
                <a:close/>
                <a:moveTo>
                  <a:pt x="55985" y="82500"/>
                </a:moveTo>
                <a:lnTo>
                  <a:pt x="64015" y="82500"/>
                </a:lnTo>
                <a:lnTo>
                  <a:pt x="64015" y="105000"/>
                </a:lnTo>
                <a:lnTo>
                  <a:pt x="55985" y="105000"/>
                </a:lnTo>
                <a:close/>
              </a:path>
              <a:path extrusionOk="0" fill="none" h="120000" w="120000">
                <a:moveTo>
                  <a:pt x="60000" y="15000"/>
                </a:moveTo>
                <a:lnTo>
                  <a:pt x="72046" y="31875"/>
                </a:lnTo>
                <a:lnTo>
                  <a:pt x="72046" y="20625"/>
                </a:lnTo>
                <a:lnTo>
                  <a:pt x="80077" y="20625"/>
                </a:lnTo>
                <a:lnTo>
                  <a:pt x="80077" y="43125"/>
                </a:lnTo>
                <a:lnTo>
                  <a:pt x="92123" y="60000"/>
                </a:lnTo>
                <a:lnTo>
                  <a:pt x="84092" y="60000"/>
                </a:lnTo>
                <a:lnTo>
                  <a:pt x="84092" y="105000"/>
                </a:lnTo>
                <a:lnTo>
                  <a:pt x="35908" y="105000"/>
                </a:lnTo>
                <a:lnTo>
                  <a:pt x="35908" y="60000"/>
                </a:lnTo>
                <a:lnTo>
                  <a:pt x="27877" y="60000"/>
                </a:lnTo>
                <a:close/>
                <a:moveTo>
                  <a:pt x="72046" y="31875"/>
                </a:moveTo>
                <a:lnTo>
                  <a:pt x="80077" y="43125"/>
                </a:lnTo>
                <a:moveTo>
                  <a:pt x="84092" y="60000"/>
                </a:moveTo>
                <a:lnTo>
                  <a:pt x="35908" y="60000"/>
                </a:lnTo>
                <a:moveTo>
                  <a:pt x="55985" y="105000"/>
                </a:moveTo>
                <a:lnTo>
                  <a:pt x="55985" y="82500"/>
                </a:lnTo>
                <a:lnTo>
                  <a:pt x="64015" y="82500"/>
                </a:lnTo>
                <a:lnTo>
                  <a:pt x="64015" y="105000"/>
                </a:lnTo>
              </a:path>
              <a:path extrusionOk="0" fill="none" h="120000" w="120000">
                <a:moveTo>
                  <a:pt x="0" y="0"/>
                </a:moveTo>
                <a:lnTo>
                  <a:pt x="120000" y="0"/>
                </a:lnTo>
                <a:lnTo>
                  <a:pt x="120000" y="120000"/>
                </a:lnTo>
                <a:lnTo>
                  <a:pt x="0" y="120000"/>
                </a:lnTo>
                <a:close/>
              </a:path>
            </a:pathLst>
          </a:cu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lide.xml" TargetMode="External"/><Relationship Id="rId4" Type="http://schemas.openxmlformats.org/officeDocument/2006/relationships/hyperlink" Target="http://slide.xml" TargetMode="External"/><Relationship Id="rId5" Type="http://schemas.openxmlformats.org/officeDocument/2006/relationships/hyperlink" Target="http://slide.xml" TargetMode="External"/><Relationship Id="rId6" Type="http://schemas.openxmlformats.org/officeDocument/2006/relationships/hyperlink" Target="http://slide.xml" TargetMode="External"/><Relationship Id="rId7" Type="http://schemas.openxmlformats.org/officeDocument/2006/relationships/hyperlink" Target="http://slide.xml" TargetMode="External"/><Relationship Id="rId8" Type="http://schemas.openxmlformats.org/officeDocument/2006/relationships/hyperlink" Target="http://slide.x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84" name="Shape 84"/>
        <p:cNvGrpSpPr/>
        <p:nvPr/>
      </p:nvGrpSpPr>
      <p:grpSpPr>
        <a:xfrm>
          <a:off x="0" y="0"/>
          <a:ext cx="0" cy="0"/>
          <a:chOff x="0" y="0"/>
          <a:chExt cx="0" cy="0"/>
        </a:xfrm>
      </p:grpSpPr>
      <p:sp>
        <p:nvSpPr>
          <p:cNvPr id="85" name="Google Shape;85;p1"/>
          <p:cNvSpPr txBox="1"/>
          <p:nvPr>
            <p:ph type="ctrTitle"/>
          </p:nvPr>
        </p:nvSpPr>
        <p:spPr>
          <a:xfrm>
            <a:off x="714375" y="1285875"/>
            <a:ext cx="7772400" cy="207168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ПРЕЗЕНТАЦИЯ МАГИСТЕРСКОЙ ДИССЕРТАЦИИ</a:t>
            </a:r>
            <a:endParaRPr/>
          </a:p>
        </p:txBody>
      </p:sp>
      <p:pic>
        <p:nvPicPr>
          <p:cNvPr descr="fil.jpg" id="86" name="Google Shape;86;p1"/>
          <p:cNvPicPr preferRelativeResize="0"/>
          <p:nvPr/>
        </p:nvPicPr>
        <p:blipFill rotWithShape="1">
          <a:blip r:embed="rId3">
            <a:alphaModFix/>
          </a:blip>
          <a:srcRect b="0" l="0" r="0" t="0"/>
          <a:stretch/>
        </p:blipFill>
        <p:spPr>
          <a:xfrm>
            <a:off x="7881937" y="188912"/>
            <a:ext cx="1049337" cy="1054100"/>
          </a:xfrm>
          <a:prstGeom prst="rect">
            <a:avLst/>
          </a:prstGeom>
          <a:noFill/>
          <a:ln>
            <a:noFill/>
          </a:ln>
        </p:spPr>
      </p:pic>
      <p:sp>
        <p:nvSpPr>
          <p:cNvPr id="87" name="Google Shape;87;p1"/>
          <p:cNvSpPr/>
          <p:nvPr/>
        </p:nvSpPr>
        <p:spPr>
          <a:xfrm>
            <a:off x="1187450" y="6237287"/>
            <a:ext cx="576262" cy="431800"/>
          </a:xfrm>
          <a:custGeom>
            <a:rect b="b" l="l" r="r" t="t"/>
            <a:pathLst>
              <a:path extrusionOk="0" h="120000" w="120000">
                <a:moveTo>
                  <a:pt x="0" y="0"/>
                </a:moveTo>
                <a:lnTo>
                  <a:pt x="120000" y="0"/>
                </a:lnTo>
                <a:lnTo>
                  <a:pt x="120000" y="120000"/>
                </a:lnTo>
                <a:lnTo>
                  <a:pt x="0" y="120000"/>
                </a:lnTo>
                <a:close/>
                <a:moveTo>
                  <a:pt x="60000" y="15000"/>
                </a:moveTo>
                <a:lnTo>
                  <a:pt x="26281" y="60000"/>
                </a:lnTo>
                <a:lnTo>
                  <a:pt x="34711" y="60000"/>
                </a:lnTo>
                <a:lnTo>
                  <a:pt x="34711" y="105000"/>
                </a:lnTo>
                <a:lnTo>
                  <a:pt x="85289" y="105000"/>
                </a:lnTo>
                <a:lnTo>
                  <a:pt x="85289" y="60000"/>
                </a:lnTo>
                <a:lnTo>
                  <a:pt x="93719" y="60000"/>
                </a:lnTo>
                <a:lnTo>
                  <a:pt x="81074" y="43125"/>
                </a:lnTo>
                <a:lnTo>
                  <a:pt x="81074" y="20625"/>
                </a:lnTo>
                <a:lnTo>
                  <a:pt x="72645" y="20625"/>
                </a:lnTo>
                <a:lnTo>
                  <a:pt x="72645" y="31875"/>
                </a:lnTo>
                <a:close/>
              </a:path>
              <a:path extrusionOk="0" fill="darkenLess" h="120000" w="120000">
                <a:moveTo>
                  <a:pt x="81074" y="43125"/>
                </a:moveTo>
                <a:lnTo>
                  <a:pt x="81074" y="20625"/>
                </a:lnTo>
                <a:lnTo>
                  <a:pt x="72645" y="20625"/>
                </a:lnTo>
                <a:lnTo>
                  <a:pt x="72645" y="31875"/>
                </a:lnTo>
                <a:close/>
                <a:moveTo>
                  <a:pt x="34711" y="60000"/>
                </a:moveTo>
                <a:lnTo>
                  <a:pt x="34711" y="105000"/>
                </a:lnTo>
                <a:lnTo>
                  <a:pt x="55785" y="105000"/>
                </a:lnTo>
                <a:lnTo>
                  <a:pt x="55785" y="82500"/>
                </a:lnTo>
                <a:lnTo>
                  <a:pt x="64215" y="82500"/>
                </a:lnTo>
                <a:lnTo>
                  <a:pt x="64215" y="105000"/>
                </a:lnTo>
                <a:lnTo>
                  <a:pt x="85289" y="105000"/>
                </a:lnTo>
                <a:lnTo>
                  <a:pt x="85289" y="60000"/>
                </a:lnTo>
                <a:close/>
              </a:path>
              <a:path extrusionOk="0" fill="darken" h="120000" w="120000">
                <a:moveTo>
                  <a:pt x="60000" y="15000"/>
                </a:moveTo>
                <a:lnTo>
                  <a:pt x="26281" y="60000"/>
                </a:lnTo>
                <a:lnTo>
                  <a:pt x="93719" y="60000"/>
                </a:lnTo>
                <a:close/>
                <a:moveTo>
                  <a:pt x="55785" y="82500"/>
                </a:moveTo>
                <a:lnTo>
                  <a:pt x="64215" y="82500"/>
                </a:lnTo>
                <a:lnTo>
                  <a:pt x="64215" y="105000"/>
                </a:lnTo>
                <a:lnTo>
                  <a:pt x="55785" y="105000"/>
                </a:lnTo>
                <a:close/>
              </a:path>
              <a:path extrusionOk="0" fill="none" h="120000" w="120000">
                <a:moveTo>
                  <a:pt x="60000" y="15000"/>
                </a:moveTo>
                <a:lnTo>
                  <a:pt x="72645" y="31875"/>
                </a:lnTo>
                <a:lnTo>
                  <a:pt x="72645" y="20625"/>
                </a:lnTo>
                <a:lnTo>
                  <a:pt x="81074" y="20625"/>
                </a:lnTo>
                <a:lnTo>
                  <a:pt x="81074" y="43125"/>
                </a:lnTo>
                <a:lnTo>
                  <a:pt x="93719" y="60000"/>
                </a:lnTo>
                <a:lnTo>
                  <a:pt x="85289" y="60000"/>
                </a:lnTo>
                <a:lnTo>
                  <a:pt x="85289" y="105000"/>
                </a:lnTo>
                <a:lnTo>
                  <a:pt x="34711" y="105000"/>
                </a:lnTo>
                <a:lnTo>
                  <a:pt x="34711" y="60000"/>
                </a:lnTo>
                <a:lnTo>
                  <a:pt x="26281" y="60000"/>
                </a:lnTo>
                <a:close/>
                <a:moveTo>
                  <a:pt x="72645" y="31875"/>
                </a:moveTo>
                <a:lnTo>
                  <a:pt x="81074" y="43125"/>
                </a:lnTo>
                <a:moveTo>
                  <a:pt x="85289" y="60000"/>
                </a:moveTo>
                <a:lnTo>
                  <a:pt x="34711" y="60000"/>
                </a:lnTo>
                <a:moveTo>
                  <a:pt x="55785" y="105000"/>
                </a:moveTo>
                <a:lnTo>
                  <a:pt x="55785" y="82500"/>
                </a:lnTo>
                <a:lnTo>
                  <a:pt x="64215" y="82500"/>
                </a:lnTo>
                <a:lnTo>
                  <a:pt x="64215" y="105000"/>
                </a:lnTo>
              </a:path>
              <a:path extrusionOk="0" fill="none" h="120000" w="120000">
                <a:moveTo>
                  <a:pt x="0" y="0"/>
                </a:moveTo>
                <a:lnTo>
                  <a:pt x="120000" y="0"/>
                </a:lnTo>
                <a:lnTo>
                  <a:pt x="120000" y="120000"/>
                </a:lnTo>
                <a:lnTo>
                  <a:pt x="0" y="120000"/>
                </a:lnTo>
                <a:close/>
              </a:path>
            </a:pathLst>
          </a:cu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8" name="Google Shape;88;p1"/>
          <p:cNvSpPr/>
          <p:nvPr/>
        </p:nvSpPr>
        <p:spPr>
          <a:xfrm>
            <a:off x="1187450" y="6237287"/>
            <a:ext cx="576262" cy="431800"/>
          </a:xfrm>
          <a:custGeom>
            <a:rect b="b" l="l" r="r" t="t"/>
            <a:pathLst>
              <a:path extrusionOk="0" h="120000" w="120000">
                <a:moveTo>
                  <a:pt x="0" y="0"/>
                </a:moveTo>
                <a:lnTo>
                  <a:pt x="120000" y="0"/>
                </a:lnTo>
                <a:lnTo>
                  <a:pt x="120000" y="120000"/>
                </a:lnTo>
                <a:lnTo>
                  <a:pt x="0" y="120000"/>
                </a:lnTo>
                <a:close/>
                <a:moveTo>
                  <a:pt x="60000" y="15000"/>
                </a:moveTo>
                <a:lnTo>
                  <a:pt x="26281" y="60000"/>
                </a:lnTo>
                <a:lnTo>
                  <a:pt x="34711" y="60000"/>
                </a:lnTo>
                <a:lnTo>
                  <a:pt x="34711" y="105000"/>
                </a:lnTo>
                <a:lnTo>
                  <a:pt x="85289" y="105000"/>
                </a:lnTo>
                <a:lnTo>
                  <a:pt x="85289" y="60000"/>
                </a:lnTo>
                <a:lnTo>
                  <a:pt x="93719" y="60000"/>
                </a:lnTo>
                <a:lnTo>
                  <a:pt x="81074" y="43125"/>
                </a:lnTo>
                <a:lnTo>
                  <a:pt x="81074" y="20625"/>
                </a:lnTo>
                <a:lnTo>
                  <a:pt x="72645" y="20625"/>
                </a:lnTo>
                <a:lnTo>
                  <a:pt x="72645" y="31875"/>
                </a:lnTo>
                <a:close/>
              </a:path>
              <a:path extrusionOk="0" fill="darkenLess" h="120000" w="120000">
                <a:moveTo>
                  <a:pt x="81074" y="43125"/>
                </a:moveTo>
                <a:lnTo>
                  <a:pt x="81074" y="20625"/>
                </a:lnTo>
                <a:lnTo>
                  <a:pt x="72645" y="20625"/>
                </a:lnTo>
                <a:lnTo>
                  <a:pt x="72645" y="31875"/>
                </a:lnTo>
                <a:close/>
                <a:moveTo>
                  <a:pt x="34711" y="60000"/>
                </a:moveTo>
                <a:lnTo>
                  <a:pt x="34711" y="105000"/>
                </a:lnTo>
                <a:lnTo>
                  <a:pt x="55785" y="105000"/>
                </a:lnTo>
                <a:lnTo>
                  <a:pt x="55785" y="82500"/>
                </a:lnTo>
                <a:lnTo>
                  <a:pt x="64215" y="82500"/>
                </a:lnTo>
                <a:lnTo>
                  <a:pt x="64215" y="105000"/>
                </a:lnTo>
                <a:lnTo>
                  <a:pt x="85289" y="105000"/>
                </a:lnTo>
                <a:lnTo>
                  <a:pt x="85289" y="60000"/>
                </a:lnTo>
                <a:close/>
              </a:path>
              <a:path extrusionOk="0" fill="darken" h="120000" w="120000">
                <a:moveTo>
                  <a:pt x="60000" y="15000"/>
                </a:moveTo>
                <a:lnTo>
                  <a:pt x="26281" y="60000"/>
                </a:lnTo>
                <a:lnTo>
                  <a:pt x="93719" y="60000"/>
                </a:lnTo>
                <a:close/>
                <a:moveTo>
                  <a:pt x="55785" y="82500"/>
                </a:moveTo>
                <a:lnTo>
                  <a:pt x="64215" y="82500"/>
                </a:lnTo>
                <a:lnTo>
                  <a:pt x="64215" y="105000"/>
                </a:lnTo>
                <a:lnTo>
                  <a:pt x="55785" y="105000"/>
                </a:lnTo>
                <a:close/>
              </a:path>
              <a:path extrusionOk="0" fill="none" h="120000" w="120000">
                <a:moveTo>
                  <a:pt x="60000" y="15000"/>
                </a:moveTo>
                <a:lnTo>
                  <a:pt x="72645" y="31875"/>
                </a:lnTo>
                <a:lnTo>
                  <a:pt x="72645" y="20625"/>
                </a:lnTo>
                <a:lnTo>
                  <a:pt x="81074" y="20625"/>
                </a:lnTo>
                <a:lnTo>
                  <a:pt x="81074" y="43125"/>
                </a:lnTo>
                <a:lnTo>
                  <a:pt x="93719" y="60000"/>
                </a:lnTo>
                <a:lnTo>
                  <a:pt x="85289" y="60000"/>
                </a:lnTo>
                <a:lnTo>
                  <a:pt x="85289" y="105000"/>
                </a:lnTo>
                <a:lnTo>
                  <a:pt x="34711" y="105000"/>
                </a:lnTo>
                <a:lnTo>
                  <a:pt x="34711" y="60000"/>
                </a:lnTo>
                <a:lnTo>
                  <a:pt x="26281" y="60000"/>
                </a:lnTo>
                <a:close/>
                <a:moveTo>
                  <a:pt x="72645" y="31875"/>
                </a:moveTo>
                <a:lnTo>
                  <a:pt x="81074" y="43125"/>
                </a:lnTo>
                <a:moveTo>
                  <a:pt x="85289" y="60000"/>
                </a:moveTo>
                <a:lnTo>
                  <a:pt x="34711" y="60000"/>
                </a:lnTo>
                <a:moveTo>
                  <a:pt x="55785" y="105000"/>
                </a:moveTo>
                <a:lnTo>
                  <a:pt x="55785" y="82500"/>
                </a:lnTo>
                <a:lnTo>
                  <a:pt x="64215" y="82500"/>
                </a:lnTo>
                <a:lnTo>
                  <a:pt x="64215" y="105000"/>
                </a:lnTo>
              </a:path>
              <a:path extrusionOk="0" fill="none" h="120000" w="120000">
                <a:moveTo>
                  <a:pt x="0" y="0"/>
                </a:moveTo>
                <a:lnTo>
                  <a:pt x="120000" y="0"/>
                </a:lnTo>
                <a:lnTo>
                  <a:pt x="120000" y="120000"/>
                </a:lnTo>
                <a:lnTo>
                  <a:pt x="0" y="120000"/>
                </a:lnTo>
                <a:close/>
              </a:path>
            </a:pathLst>
          </a:cu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2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Личный вклад соискателя</a:t>
            </a:r>
            <a:endParaRPr/>
          </a:p>
        </p:txBody>
      </p:sp>
      <p:sp>
        <p:nvSpPr>
          <p:cNvPr id="144" name="Google Shape;144;p1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Впервые мною на примере стихотворений Ю. Левитанского были исследованы текстообразующие возможности экспрессивных синтаксических средств языка  (парцелляции, сегментации,).</a:t>
            </a:r>
            <a:endParaRPr/>
          </a:p>
          <a:p>
            <a:pPr indent="-342900" lvl="0" marL="342900" marR="0" rtl="0" algn="just">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В ходе исследования были выявлены  основные функции употребления экспрессивных синтаксических конструкций в стихотворениях Ю. Левитанского.</a:t>
            </a:r>
            <a:endParaRPr/>
          </a:p>
          <a:p>
            <a:pPr indent="-342900" lvl="0" marL="342900" marR="0" rtl="0" algn="just">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В поэтических текстах Ю. Левитанского, которые характеризуются предельной искренностью, дневниковым характером повествования, появление экспрессивных синтаксических конструкций работает на создание художественно-образной конкретизации либо обобщенности явления.</a:t>
            </a:r>
            <a:endParaRPr/>
          </a:p>
          <a:p>
            <a:pPr indent="-342900" lvl="0" marL="342900" marR="0" rtl="0" algn="just">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Мною было доказано, что приемы экспрессивного синтаксиса в поэзии Ю. Левитанского работают на реализацию одной из основополагающих для поэта идей – создание музыкальности, ритмизованности стиха.</a:t>
            </a:r>
            <a:endParaRPr/>
          </a:p>
          <a:p>
            <a:pPr indent="-228600" lvl="0" marL="342900" marR="0" rtl="0" algn="l">
              <a:lnSpc>
                <a:spcPct val="100000"/>
              </a:lnSpc>
              <a:spcBef>
                <a:spcPts val="360"/>
              </a:spcBef>
              <a:spcAft>
                <a:spcPts val="0"/>
              </a:spcAft>
              <a:buClr>
                <a:schemeClr val="lt1"/>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000"/>
              <a:buFont typeface="Arial"/>
              <a:buNone/>
            </a:pPr>
            <a:r>
              <a:rPr b="0" i="0" lang="en-US" sz="4000" u="none" cap="none" strike="noStrike">
                <a:solidFill>
                  <a:schemeClr val="lt2"/>
                </a:solidFill>
                <a:latin typeface="Arial"/>
                <a:ea typeface="Arial"/>
                <a:cs typeface="Arial"/>
                <a:sym typeface="Arial"/>
              </a:rPr>
              <a:t>Апробация </a:t>
            </a:r>
            <a:br>
              <a:rPr b="0" i="0" lang="en-US" sz="4000" u="none" cap="none" strike="noStrike">
                <a:solidFill>
                  <a:schemeClr val="lt2"/>
                </a:solidFill>
                <a:latin typeface="Arial"/>
                <a:ea typeface="Arial"/>
                <a:cs typeface="Arial"/>
                <a:sym typeface="Arial"/>
              </a:rPr>
            </a:br>
            <a:r>
              <a:rPr b="0" i="0" lang="en-US" sz="4000" u="none" cap="none" strike="noStrike">
                <a:solidFill>
                  <a:schemeClr val="lt2"/>
                </a:solidFill>
                <a:latin typeface="Arial"/>
                <a:ea typeface="Arial"/>
                <a:cs typeface="Arial"/>
                <a:sym typeface="Arial"/>
              </a:rPr>
              <a:t>результатов диссертации</a:t>
            </a:r>
            <a:endParaRPr/>
          </a:p>
        </p:txBody>
      </p:sp>
      <p:sp>
        <p:nvSpPr>
          <p:cNvPr id="150" name="Google Shape;150;p11"/>
          <p:cNvSpPr txBox="1"/>
          <p:nvPr>
            <p:ph idx="1" type="body"/>
          </p:nvPr>
        </p:nvSpPr>
        <p:spPr>
          <a:xfrm>
            <a:off x="357187" y="1785937"/>
            <a:ext cx="8329612" cy="4340225"/>
          </a:xfrm>
          <a:prstGeom prst="rect">
            <a:avLst/>
          </a:prstGeom>
          <a:noFill/>
          <a:ln>
            <a:noFill/>
          </a:ln>
        </p:spPr>
        <p:txBody>
          <a:bodyPr anchorCtr="0" anchor="t" bIns="45700" lIns="91425" spcFirstLastPara="1" rIns="91425" wrap="square" tIns="45700">
            <a:noAutofit/>
          </a:bodyPr>
          <a:lstStyle/>
          <a:p>
            <a:pPr indent="0" lvl="0" marL="342900" marR="0" rtl="0" algn="just">
              <a:lnSpc>
                <a:spcPct val="100000"/>
              </a:lnSpc>
              <a:spcBef>
                <a:spcPts val="0"/>
              </a:spcBef>
              <a:spcAft>
                <a:spcPts val="0"/>
              </a:spcAft>
              <a:buClr>
                <a:schemeClr val="lt1"/>
              </a:buClr>
              <a:buSzPts val="3200"/>
              <a:buFont typeface="Arial"/>
              <a:buNone/>
            </a:pPr>
            <a:r>
              <a:rPr b="0" i="0" lang="en-US" sz="3200" u="none" cap="none" strike="noStrike">
                <a:solidFill>
                  <a:schemeClr val="lt1"/>
                </a:solidFill>
                <a:latin typeface="Arial"/>
                <a:ea typeface="Arial"/>
                <a:cs typeface="Arial"/>
                <a:sym typeface="Arial"/>
              </a:rPr>
              <a:t>Результаты исследований, включенные в диссертацию, были доложены на 67-ой научной конференции студентов и аспирантов филологического факультета БГУ (Минск, 28 апреля    2010 г.)</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2000"/>
                                        <p:tgtEl>
                                          <p:spTgt spid="149"/>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50">
                                            <p:txEl>
                                              <p:pRg end="0" st="0"/>
                                            </p:txEl>
                                          </p:spTgt>
                                        </p:tgtEl>
                                        <p:attrNameLst>
                                          <p:attrName>style.visibility</p:attrName>
                                        </p:attrNameLst>
                                      </p:cBhvr>
                                      <p:to>
                                        <p:strVal val="visible"/>
                                      </p:to>
                                    </p:set>
                                    <p:animEffect filter="fade" transition="in">
                                      <p:cBhvr>
                                        <p:cTn dur="2000"/>
                                        <p:tgtEl>
                                          <p:spTgt spid="150">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000"/>
              <a:buFont typeface="Arial"/>
              <a:buNone/>
            </a:pPr>
            <a:r>
              <a:rPr b="0" i="0" lang="en-US" sz="4000" u="none" cap="none" strike="noStrike">
                <a:solidFill>
                  <a:schemeClr val="lt2"/>
                </a:solidFill>
                <a:latin typeface="Arial"/>
                <a:ea typeface="Arial"/>
                <a:cs typeface="Arial"/>
                <a:sym typeface="Arial"/>
              </a:rPr>
              <a:t>Структура и объем диссертации</a:t>
            </a:r>
            <a:endParaRPr/>
          </a:p>
        </p:txBody>
      </p:sp>
      <p:sp>
        <p:nvSpPr>
          <p:cNvPr id="156" name="Google Shape;156;p12"/>
          <p:cNvSpPr txBox="1"/>
          <p:nvPr>
            <p:ph idx="1" type="body"/>
          </p:nvPr>
        </p:nvSpPr>
        <p:spPr>
          <a:xfrm>
            <a:off x="642937" y="1600200"/>
            <a:ext cx="8043862" cy="4525962"/>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80000"/>
              </a:lnSpc>
              <a:spcBef>
                <a:spcPts val="0"/>
              </a:spcBef>
              <a:spcAft>
                <a:spcPts val="0"/>
              </a:spcAft>
              <a:buClr>
                <a:schemeClr val="lt1"/>
              </a:buClr>
              <a:buSzPts val="2200"/>
              <a:buFont typeface="Arial"/>
              <a:buNone/>
            </a:pPr>
            <a:r>
              <a:rPr b="0" i="0" lang="en-US" sz="2200" u="none" cap="none" strike="noStrike">
                <a:solidFill>
                  <a:schemeClr val="lt1"/>
                </a:solidFill>
                <a:latin typeface="Arial"/>
                <a:ea typeface="Arial"/>
                <a:cs typeface="Arial"/>
                <a:sym typeface="Arial"/>
              </a:rPr>
              <a:t>Диссертация состоит из следующих частей:</a:t>
            </a:r>
            <a:endParaRPr/>
          </a:p>
          <a:p>
            <a:pPr indent="-342900" lvl="0" marL="342900" marR="0" rtl="0" algn="just">
              <a:lnSpc>
                <a:spcPct val="80000"/>
              </a:lnSpc>
              <a:spcBef>
                <a:spcPts val="1000"/>
              </a:spcBef>
              <a:spcAft>
                <a:spcPts val="0"/>
              </a:spcAft>
              <a:buClr>
                <a:schemeClr val="lt1"/>
              </a:buClr>
              <a:buSzPts val="2000"/>
              <a:buFont typeface="Arial"/>
              <a:buChar char="•"/>
            </a:pPr>
            <a:r>
              <a:rPr b="0" i="0" lang="en-US" sz="2000" u="none" cap="none" strike="noStrike">
                <a:solidFill>
                  <a:schemeClr val="lt1"/>
                </a:solidFill>
                <a:latin typeface="Arial"/>
                <a:ea typeface="Arial"/>
                <a:cs typeface="Arial"/>
                <a:sym typeface="Arial"/>
              </a:rPr>
              <a:t>Титульный лист</a:t>
            </a:r>
            <a:endParaRPr/>
          </a:p>
          <a:p>
            <a:pPr indent="-342900" lvl="0" marL="342900" marR="0" rtl="0" algn="just">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Arial"/>
                <a:ea typeface="Arial"/>
                <a:cs typeface="Arial"/>
                <a:sym typeface="Arial"/>
              </a:rPr>
              <a:t>Оглавление</a:t>
            </a:r>
            <a:endParaRPr/>
          </a:p>
          <a:p>
            <a:pPr indent="-342900" lvl="0" marL="342900" marR="0" rtl="0" algn="just">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Arial"/>
                <a:ea typeface="Arial"/>
                <a:cs typeface="Arial"/>
                <a:sym typeface="Arial"/>
              </a:rPr>
              <a:t>Введение</a:t>
            </a:r>
            <a:endParaRPr/>
          </a:p>
          <a:p>
            <a:pPr indent="-342900" lvl="0" marL="342900" marR="0" rtl="0" algn="just">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Arial"/>
                <a:ea typeface="Arial"/>
                <a:cs typeface="Arial"/>
                <a:sym typeface="Arial"/>
              </a:rPr>
              <a:t>Общая характеристика работы</a:t>
            </a:r>
            <a:endParaRPr/>
          </a:p>
          <a:p>
            <a:pPr indent="-342900" lvl="0" marL="342900" marR="0" rtl="0" algn="just">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Arial"/>
                <a:ea typeface="Arial"/>
                <a:cs typeface="Arial"/>
                <a:sym typeface="Arial"/>
              </a:rPr>
              <a:t>Основная часть, представленная двумя главами:</a:t>
            </a:r>
            <a:endParaRPr/>
          </a:p>
          <a:p>
            <a:pPr indent="-342900" lvl="0" marL="342900" marR="0" rtl="0" algn="just">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Arial"/>
                <a:ea typeface="Arial"/>
                <a:cs typeface="Arial"/>
                <a:sym typeface="Arial"/>
              </a:rPr>
              <a:t> Глава 1. Категория экспрессивности в лингвистической литературе.</a:t>
            </a:r>
            <a:endParaRPr/>
          </a:p>
          <a:p>
            <a:pPr indent="-342900" lvl="0" marL="342900" marR="0" rtl="0" algn="just">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Arial"/>
                <a:ea typeface="Arial"/>
                <a:cs typeface="Arial"/>
                <a:sym typeface="Arial"/>
              </a:rPr>
              <a:t> Глава 2. Функционирование экспрессивных синтаксических конструкций в стихотворениях Ю. Левитанского.</a:t>
            </a:r>
            <a:endParaRPr/>
          </a:p>
          <a:p>
            <a:pPr indent="-342900" lvl="0" marL="342900" marR="0" rtl="0" algn="just">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Arial"/>
                <a:ea typeface="Arial"/>
                <a:cs typeface="Arial"/>
                <a:sym typeface="Arial"/>
              </a:rPr>
              <a:t>Заключение</a:t>
            </a:r>
            <a:endParaRPr/>
          </a:p>
          <a:p>
            <a:pPr indent="-342900" lvl="0" marL="342900" marR="0" rtl="0" algn="just">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Arial"/>
                <a:ea typeface="Arial"/>
                <a:cs typeface="Arial"/>
                <a:sym typeface="Arial"/>
              </a:rPr>
              <a:t>Библиографический список</a:t>
            </a:r>
            <a:endParaRPr/>
          </a:p>
          <a:p>
            <a:pPr indent="-342900" lvl="0" marL="342900" marR="0" rtl="0" algn="just">
              <a:lnSpc>
                <a:spcPct val="80000"/>
              </a:lnSpc>
              <a:spcBef>
                <a:spcPts val="1200"/>
              </a:spcBef>
              <a:spcAft>
                <a:spcPts val="0"/>
              </a:spcAft>
              <a:buClr>
                <a:schemeClr val="lt1"/>
              </a:buClr>
              <a:buSzPts val="2200"/>
              <a:buFont typeface="Arial"/>
              <a:buNone/>
            </a:pPr>
            <a:r>
              <a:rPr b="0" i="0" lang="en-US" sz="2200" u="none" cap="none" strike="noStrike">
                <a:solidFill>
                  <a:schemeClr val="lt1"/>
                </a:solidFill>
                <a:latin typeface="Arial"/>
                <a:ea typeface="Arial"/>
                <a:cs typeface="Arial"/>
                <a:sym typeface="Arial"/>
              </a:rPr>
              <a:t>Объем: 80 страниц</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56">
                                            <p:txEl>
                                              <p:pRg end="0" st="0"/>
                                            </p:txEl>
                                          </p:spTgt>
                                        </p:tgtEl>
                                        <p:attrNameLst>
                                          <p:attrName>style.visibility</p:attrName>
                                        </p:attrNameLst>
                                      </p:cBhvr>
                                      <p:to>
                                        <p:strVal val="visible"/>
                                      </p:to>
                                    </p:set>
                                    <p:animEffect filter="fade" transition="in">
                                      <p:cBhvr>
                                        <p:cTn dur="1000"/>
                                        <p:tgtEl>
                                          <p:spTgt spid="156">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1" st="1"/>
                                            </p:txEl>
                                          </p:spTgt>
                                        </p:tgtEl>
                                        <p:attrNameLst>
                                          <p:attrName>style.visibility</p:attrName>
                                        </p:attrNameLst>
                                      </p:cBhvr>
                                      <p:to>
                                        <p:strVal val="visible"/>
                                      </p:to>
                                    </p:set>
                                    <p:animEffect filter="fade" transition="in">
                                      <p:cBhvr>
                                        <p:cTn dur="1000"/>
                                        <p:tgtEl>
                                          <p:spTgt spid="156">
                                            <p:txEl>
                                              <p:pRg end="1" st="1"/>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2" st="2"/>
                                            </p:txEl>
                                          </p:spTgt>
                                        </p:tgtEl>
                                        <p:attrNameLst>
                                          <p:attrName>style.visibility</p:attrName>
                                        </p:attrNameLst>
                                      </p:cBhvr>
                                      <p:to>
                                        <p:strVal val="visible"/>
                                      </p:to>
                                    </p:set>
                                    <p:animEffect filter="fade" transition="in">
                                      <p:cBhvr>
                                        <p:cTn dur="1000"/>
                                        <p:tgtEl>
                                          <p:spTgt spid="156">
                                            <p:txEl>
                                              <p:pRg end="2" st="2"/>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3" st="3"/>
                                            </p:txEl>
                                          </p:spTgt>
                                        </p:tgtEl>
                                        <p:attrNameLst>
                                          <p:attrName>style.visibility</p:attrName>
                                        </p:attrNameLst>
                                      </p:cBhvr>
                                      <p:to>
                                        <p:strVal val="visible"/>
                                      </p:to>
                                    </p:set>
                                    <p:animEffect filter="fade" transition="in">
                                      <p:cBhvr>
                                        <p:cTn dur="1000"/>
                                        <p:tgtEl>
                                          <p:spTgt spid="156">
                                            <p:txEl>
                                              <p:pRg end="3" st="3"/>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4" st="4"/>
                                            </p:txEl>
                                          </p:spTgt>
                                        </p:tgtEl>
                                        <p:attrNameLst>
                                          <p:attrName>style.visibility</p:attrName>
                                        </p:attrNameLst>
                                      </p:cBhvr>
                                      <p:to>
                                        <p:strVal val="visible"/>
                                      </p:to>
                                    </p:set>
                                    <p:animEffect filter="fade" transition="in">
                                      <p:cBhvr>
                                        <p:cTn dur="1000"/>
                                        <p:tgtEl>
                                          <p:spTgt spid="156">
                                            <p:txEl>
                                              <p:pRg end="4" st="4"/>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5" st="5"/>
                                            </p:txEl>
                                          </p:spTgt>
                                        </p:tgtEl>
                                        <p:attrNameLst>
                                          <p:attrName>style.visibility</p:attrName>
                                        </p:attrNameLst>
                                      </p:cBhvr>
                                      <p:to>
                                        <p:strVal val="visible"/>
                                      </p:to>
                                    </p:set>
                                    <p:animEffect filter="fade" transition="in">
                                      <p:cBhvr>
                                        <p:cTn dur="1000"/>
                                        <p:tgtEl>
                                          <p:spTgt spid="156">
                                            <p:txEl>
                                              <p:pRg end="5" st="5"/>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6" st="6"/>
                                            </p:txEl>
                                          </p:spTgt>
                                        </p:tgtEl>
                                        <p:attrNameLst>
                                          <p:attrName>style.visibility</p:attrName>
                                        </p:attrNameLst>
                                      </p:cBhvr>
                                      <p:to>
                                        <p:strVal val="visible"/>
                                      </p:to>
                                    </p:set>
                                    <p:animEffect filter="fade" transition="in">
                                      <p:cBhvr>
                                        <p:cTn dur="1000"/>
                                        <p:tgtEl>
                                          <p:spTgt spid="156">
                                            <p:txEl>
                                              <p:pRg end="6" st="6"/>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7" st="7"/>
                                            </p:txEl>
                                          </p:spTgt>
                                        </p:tgtEl>
                                        <p:attrNameLst>
                                          <p:attrName>style.visibility</p:attrName>
                                        </p:attrNameLst>
                                      </p:cBhvr>
                                      <p:to>
                                        <p:strVal val="visible"/>
                                      </p:to>
                                    </p:set>
                                    <p:animEffect filter="fade" transition="in">
                                      <p:cBhvr>
                                        <p:cTn dur="1000"/>
                                        <p:tgtEl>
                                          <p:spTgt spid="156">
                                            <p:txEl>
                                              <p:pRg end="7" st="7"/>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8" st="8"/>
                                            </p:txEl>
                                          </p:spTgt>
                                        </p:tgtEl>
                                        <p:attrNameLst>
                                          <p:attrName>style.visibility</p:attrName>
                                        </p:attrNameLst>
                                      </p:cBhvr>
                                      <p:to>
                                        <p:strVal val="visible"/>
                                      </p:to>
                                    </p:set>
                                    <p:animEffect filter="fade" transition="in">
                                      <p:cBhvr>
                                        <p:cTn dur="1000"/>
                                        <p:tgtEl>
                                          <p:spTgt spid="156">
                                            <p:txEl>
                                              <p:pRg end="8" st="8"/>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9" st="9"/>
                                            </p:txEl>
                                          </p:spTgt>
                                        </p:tgtEl>
                                        <p:attrNameLst>
                                          <p:attrName>style.visibility</p:attrName>
                                        </p:attrNameLst>
                                      </p:cBhvr>
                                      <p:to>
                                        <p:strVal val="visible"/>
                                      </p:to>
                                    </p:set>
                                    <p:animEffect filter="fade" transition="in">
                                      <p:cBhvr>
                                        <p:cTn dur="1000"/>
                                        <p:tgtEl>
                                          <p:spTgt spid="156">
                                            <p:txEl>
                                              <p:pRg end="9" st="9"/>
                                            </p:txEl>
                                          </p:spTgt>
                                        </p:tgtEl>
                                      </p:cBhvr>
                                    </p:animEffect>
                                  </p:childTnLst>
                                </p:cTn>
                              </p:par>
                              <p:par>
                                <p:cTn fill="hold" nodeType="withEffect" presetClass="entr" presetID="10" presetSubtype="0">
                                  <p:stCondLst>
                                    <p:cond delay="0"/>
                                  </p:stCondLst>
                                  <p:childTnLst>
                                    <p:set>
                                      <p:cBhvr>
                                        <p:cTn dur="1" fill="hold">
                                          <p:stCondLst>
                                            <p:cond delay="0"/>
                                          </p:stCondLst>
                                        </p:cTn>
                                        <p:tgtEl>
                                          <p:spTgt spid="156">
                                            <p:txEl>
                                              <p:pRg end="10" st="10"/>
                                            </p:txEl>
                                          </p:spTgt>
                                        </p:tgtEl>
                                        <p:attrNameLst>
                                          <p:attrName>style.visibility</p:attrName>
                                        </p:attrNameLst>
                                      </p:cBhvr>
                                      <p:to>
                                        <p:strVal val="visible"/>
                                      </p:to>
                                    </p:set>
                                    <p:animEffect filter="fade" transition="in">
                                      <p:cBhvr>
                                        <p:cTn dur="1000"/>
                                        <p:tgtEl>
                                          <p:spTgt spid="156">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3"/>
          <p:cNvSpPr txBox="1"/>
          <p:nvPr>
            <p:ph type="title"/>
          </p:nvPr>
        </p:nvSpPr>
        <p:spPr>
          <a:xfrm>
            <a:off x="468312" y="1412875"/>
            <a:ext cx="8229600" cy="280828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5400"/>
              <a:buFont typeface="Arial"/>
              <a:buNone/>
            </a:pPr>
            <a:r>
              <a:rPr b="0" i="0" lang="en-US" sz="5400" u="none" cap="none" strike="noStrike">
                <a:solidFill>
                  <a:schemeClr val="lt2"/>
                </a:solidFill>
                <a:latin typeface="Arial"/>
                <a:ea typeface="Arial"/>
                <a:cs typeface="Arial"/>
                <a:sym typeface="Arial"/>
              </a:rPr>
              <a:t>Спасибо </a:t>
            </a:r>
            <a:br>
              <a:rPr b="0" i="0" lang="en-US" sz="5400" u="none" cap="none" strike="noStrike">
                <a:solidFill>
                  <a:schemeClr val="lt2"/>
                </a:solidFill>
                <a:latin typeface="Arial"/>
                <a:ea typeface="Arial"/>
                <a:cs typeface="Arial"/>
                <a:sym typeface="Arial"/>
              </a:rPr>
            </a:br>
            <a:r>
              <a:rPr b="0" i="0" lang="en-US" sz="5400" u="none" cap="none" strike="noStrike">
                <a:solidFill>
                  <a:schemeClr val="lt2"/>
                </a:solidFill>
                <a:latin typeface="Arial"/>
                <a:ea typeface="Arial"/>
                <a:cs typeface="Arial"/>
                <a:sym typeface="Arial"/>
              </a:rPr>
              <a:t>за внимание!</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500"/>
                                        <p:tgtEl>
                                          <p:spTgt spid="161"/>
                                        </p:tgtEl>
                                      </p:cBhvr>
                                    </p:animEffect>
                                  </p:childTnLst>
                                </p:cTn>
                              </p:par>
                            </p:childTnLst>
                          </p:cTn>
                        </p:par>
                        <p:par>
                          <p:cTn fill="hold">
                            <p:stCondLst>
                              <p:cond delay="500"/>
                            </p:stCondLst>
                            <p:childTnLst>
                              <p:par>
                                <p:cTn fill="hold" nodeType="afterEffect" presetClass="exit" presetID="23" presetSubtype="32">
                                  <p:stCondLst>
                                    <p:cond delay="0"/>
                                  </p:stCondLst>
                                  <p:childTnLst>
                                    <p:anim calcmode="lin" valueType="num">
                                      <p:cBhvr additive="base">
                                        <p:cTn dur="500"/>
                                        <p:tgtEl>
                                          <p:spTgt spid="161"/>
                                        </p:tgtEl>
                                        <p:attrNameLst>
                                          <p:attrName>ppt_w</p:attrName>
                                        </p:attrNameLst>
                                      </p:cBhvr>
                                      <p:tavLst>
                                        <p:tav fmla="" tm="0">
                                          <p:val>
                                            <p:strVal val="#ppt_w"/>
                                          </p:val>
                                        </p:tav>
                                        <p:tav fmla="" tm="100000">
                                          <p:val>
                                            <p:strVal val="0"/>
                                          </p:val>
                                        </p:tav>
                                      </p:tavLst>
                                    </p:anim>
                                    <p:anim calcmode="lin" valueType="num">
                                      <p:cBhvr additive="base">
                                        <p:cTn dur="500"/>
                                        <p:tgtEl>
                                          <p:spTgt spid="161"/>
                                        </p:tgtEl>
                                        <p:attrNameLst>
                                          <p:attrName>ppt_h</p:attrName>
                                        </p:attrNameLst>
                                      </p:cBhvr>
                                      <p:tavLst>
                                        <p:tav fmla="" tm="0">
                                          <p:val>
                                            <p:strVal val="#ppt_h"/>
                                          </p:val>
                                        </p:tav>
                                        <p:tav fmla="" tm="100000">
                                          <p:val>
                                            <p:strVal val="0"/>
                                          </p:val>
                                        </p:tav>
                                      </p:tavLst>
                                    </p:anim>
                                    <p:set>
                                      <p:cBhvr>
                                        <p:cTn dur="1" fill="hold">
                                          <p:stCondLst>
                                            <p:cond delay="500"/>
                                          </p:stCondLst>
                                        </p:cTn>
                                        <p:tgtEl>
                                          <p:spTgt spid="16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92" name="Shape 92"/>
        <p:cNvGrpSpPr/>
        <p:nvPr/>
      </p:nvGrpSpPr>
      <p:grpSpPr>
        <a:xfrm>
          <a:off x="0" y="0"/>
          <a:ext cx="0" cy="0"/>
          <a:chOff x="0" y="0"/>
          <a:chExt cx="0" cy="0"/>
        </a:xfrm>
      </p:grpSpPr>
      <p:sp>
        <p:nvSpPr>
          <p:cNvPr id="93" name="Google Shape;93;p2"/>
          <p:cNvSpPr txBox="1"/>
          <p:nvPr>
            <p:ph type="ctrTitle"/>
          </p:nvPr>
        </p:nvSpPr>
        <p:spPr>
          <a:xfrm>
            <a:off x="714375" y="1285875"/>
            <a:ext cx="7772400" cy="207168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Поэтические особенности стиля Ю. Левитанского</a:t>
            </a:r>
            <a:endParaRPr/>
          </a:p>
        </p:txBody>
      </p:sp>
      <p:sp>
        <p:nvSpPr>
          <p:cNvPr id="94" name="Google Shape;94;p2"/>
          <p:cNvSpPr txBox="1"/>
          <p:nvPr>
            <p:ph idx="1" type="subTitle"/>
          </p:nvPr>
        </p:nvSpPr>
        <p:spPr>
          <a:xfrm>
            <a:off x="4714875" y="3786187"/>
            <a:ext cx="3929062" cy="26431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cap="none" strike="noStrike">
                <a:solidFill>
                  <a:schemeClr val="lt1"/>
                </a:solidFill>
                <a:latin typeface="Arial"/>
                <a:ea typeface="Arial"/>
                <a:cs typeface="Arial"/>
                <a:sym typeface="Arial"/>
              </a:rPr>
              <a:t>Выполнила магистрантка</a:t>
            </a:r>
            <a:endParaRPr/>
          </a:p>
          <a:p>
            <a:pPr indent="0" lvl="0" marL="0" marR="0" rtl="0" algn="l">
              <a:lnSpc>
                <a:spcPct val="100000"/>
              </a:lnSpc>
              <a:spcBef>
                <a:spcPts val="360"/>
              </a:spcBef>
              <a:spcAft>
                <a:spcPts val="0"/>
              </a:spcAft>
              <a:buClr>
                <a:schemeClr val="lt1"/>
              </a:buClr>
              <a:buSzPts val="1800"/>
              <a:buFont typeface="Arial"/>
              <a:buNone/>
            </a:pPr>
            <a:r>
              <a:rPr b="0" i="0" lang="en-US" sz="1800" u="none" cap="none" strike="noStrike">
                <a:solidFill>
                  <a:schemeClr val="lt1"/>
                </a:solidFill>
                <a:latin typeface="Arial"/>
                <a:ea typeface="Arial"/>
                <a:cs typeface="Arial"/>
                <a:sym typeface="Arial"/>
              </a:rPr>
              <a:t>кафедры русского языка</a:t>
            </a:r>
            <a:endParaRPr/>
          </a:p>
          <a:p>
            <a:pPr indent="0" lvl="0" marL="0" marR="0" rtl="0" algn="l">
              <a:lnSpc>
                <a:spcPct val="100000"/>
              </a:lnSpc>
              <a:spcBef>
                <a:spcPts val="360"/>
              </a:spcBef>
              <a:spcAft>
                <a:spcPts val="0"/>
              </a:spcAft>
              <a:buClr>
                <a:schemeClr val="lt1"/>
              </a:buClr>
              <a:buSzPts val="1800"/>
              <a:buFont typeface="Arial"/>
              <a:buNone/>
            </a:pPr>
            <a:r>
              <a:rPr lang="en-US" sz="1800"/>
              <a:t>ФИО</a:t>
            </a:r>
            <a:endParaRPr/>
          </a:p>
          <a:p>
            <a:pPr indent="0" lvl="0" marL="0" marR="0" rtl="0" algn="l">
              <a:lnSpc>
                <a:spcPct val="100000"/>
              </a:lnSpc>
              <a:spcBef>
                <a:spcPts val="360"/>
              </a:spcBef>
              <a:spcAft>
                <a:spcPts val="0"/>
              </a:spcAft>
              <a:buClr>
                <a:schemeClr val="lt1"/>
              </a:buClr>
              <a:buSzPts val="1800"/>
              <a:buFont typeface="Arial"/>
              <a:buNone/>
            </a:pPr>
            <a:r>
              <a:t/>
            </a:r>
            <a:endParaRPr b="0" i="0" sz="1800" u="none" cap="none" strike="noStrike">
              <a:solidFill>
                <a:schemeClr val="lt1"/>
              </a:solidFill>
              <a:latin typeface="Arial"/>
              <a:ea typeface="Arial"/>
              <a:cs typeface="Arial"/>
              <a:sym typeface="Arial"/>
            </a:endParaRPr>
          </a:p>
          <a:p>
            <a:pPr indent="0" lvl="0" marL="0" marR="0" rtl="0" algn="l">
              <a:lnSpc>
                <a:spcPct val="100000"/>
              </a:lnSpc>
              <a:spcBef>
                <a:spcPts val="360"/>
              </a:spcBef>
              <a:spcAft>
                <a:spcPts val="0"/>
              </a:spcAft>
              <a:buClr>
                <a:schemeClr val="lt1"/>
              </a:buClr>
              <a:buSzPts val="1800"/>
              <a:buFont typeface="Arial"/>
              <a:buNone/>
            </a:pPr>
            <a:r>
              <a:rPr b="0" i="0" lang="en-US" sz="1800" u="none" cap="none" strike="noStrike">
                <a:solidFill>
                  <a:schemeClr val="lt1"/>
                </a:solidFill>
                <a:latin typeface="Arial"/>
                <a:ea typeface="Arial"/>
                <a:cs typeface="Arial"/>
                <a:sym typeface="Arial"/>
              </a:rPr>
              <a:t>Научный руководитель – </a:t>
            </a:r>
            <a:endParaRPr/>
          </a:p>
          <a:p>
            <a:pPr indent="0" lvl="0" marL="0" marR="0" rtl="0" algn="l">
              <a:lnSpc>
                <a:spcPct val="100000"/>
              </a:lnSpc>
              <a:spcBef>
                <a:spcPts val="360"/>
              </a:spcBef>
              <a:spcAft>
                <a:spcPts val="0"/>
              </a:spcAft>
              <a:buClr>
                <a:schemeClr val="lt1"/>
              </a:buClr>
              <a:buSzPts val="1800"/>
              <a:buFont typeface="Arial"/>
              <a:buNone/>
            </a:pPr>
            <a:r>
              <a:rPr b="0" i="0" lang="en-US" sz="1800" u="none" cap="none" strike="noStrike">
                <a:solidFill>
                  <a:schemeClr val="lt1"/>
                </a:solidFill>
                <a:latin typeface="Arial"/>
                <a:ea typeface="Arial"/>
                <a:cs typeface="Arial"/>
                <a:sym typeface="Arial"/>
              </a:rPr>
              <a:t>кандидат филологических наук,</a:t>
            </a:r>
            <a:endParaRPr/>
          </a:p>
          <a:p>
            <a:pPr indent="0" lvl="0" marL="0" marR="0" rtl="0" algn="l">
              <a:lnSpc>
                <a:spcPct val="100000"/>
              </a:lnSpc>
              <a:spcBef>
                <a:spcPts val="360"/>
              </a:spcBef>
              <a:spcAft>
                <a:spcPts val="0"/>
              </a:spcAft>
              <a:buClr>
                <a:schemeClr val="lt1"/>
              </a:buClr>
              <a:buSzPts val="1800"/>
              <a:buFont typeface="Arial"/>
              <a:buNone/>
            </a:pPr>
            <a:r>
              <a:rPr b="0" i="0" lang="en-US" sz="1800" u="none" cap="none" strike="noStrike">
                <a:solidFill>
                  <a:schemeClr val="lt1"/>
                </a:solidFill>
                <a:latin typeface="Arial"/>
                <a:ea typeface="Arial"/>
                <a:cs typeface="Arial"/>
                <a:sym typeface="Arial"/>
              </a:rPr>
              <a:t>доцент  </a:t>
            </a:r>
            <a:r>
              <a:rPr lang="en-US" sz="1800"/>
              <a:t>ФИО</a:t>
            </a:r>
            <a:endParaRPr/>
          </a:p>
          <a:p>
            <a:pPr indent="0" lvl="0" marL="0" marR="0" rtl="0" algn="ctr">
              <a:lnSpc>
                <a:spcPct val="100000"/>
              </a:lnSpc>
              <a:spcBef>
                <a:spcPts val="360"/>
              </a:spcBef>
              <a:spcAft>
                <a:spcPts val="0"/>
              </a:spcAft>
              <a:buClr>
                <a:schemeClr val="lt1"/>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descr="fil.jpg" id="95" name="Google Shape;95;p2"/>
          <p:cNvPicPr preferRelativeResize="0"/>
          <p:nvPr/>
        </p:nvPicPr>
        <p:blipFill rotWithShape="1">
          <a:blip r:embed="rId3">
            <a:alphaModFix/>
          </a:blip>
          <a:srcRect b="0" l="0" r="0" t="0"/>
          <a:stretch/>
        </p:blipFill>
        <p:spPr>
          <a:xfrm>
            <a:off x="7881937" y="188912"/>
            <a:ext cx="1049337" cy="1054100"/>
          </a:xfrm>
          <a:prstGeom prst="rect">
            <a:avLst/>
          </a:prstGeom>
          <a:noFill/>
          <a:ln>
            <a:noFill/>
          </a:ln>
        </p:spPr>
      </p:pic>
      <p:sp>
        <p:nvSpPr>
          <p:cNvPr id="96" name="Google Shape;96;p2"/>
          <p:cNvSpPr/>
          <p:nvPr/>
        </p:nvSpPr>
        <p:spPr>
          <a:xfrm>
            <a:off x="1187450" y="6237287"/>
            <a:ext cx="576262" cy="431800"/>
          </a:xfrm>
          <a:custGeom>
            <a:rect b="b" l="l" r="r" t="t"/>
            <a:pathLst>
              <a:path extrusionOk="0" h="120000" w="120000">
                <a:moveTo>
                  <a:pt x="0" y="0"/>
                </a:moveTo>
                <a:lnTo>
                  <a:pt x="120000" y="0"/>
                </a:lnTo>
                <a:lnTo>
                  <a:pt x="120000" y="120000"/>
                </a:lnTo>
                <a:lnTo>
                  <a:pt x="0" y="120000"/>
                </a:lnTo>
                <a:close/>
                <a:moveTo>
                  <a:pt x="60000" y="15000"/>
                </a:moveTo>
                <a:lnTo>
                  <a:pt x="26281" y="60000"/>
                </a:lnTo>
                <a:lnTo>
                  <a:pt x="34711" y="60000"/>
                </a:lnTo>
                <a:lnTo>
                  <a:pt x="34711" y="105000"/>
                </a:lnTo>
                <a:lnTo>
                  <a:pt x="85289" y="105000"/>
                </a:lnTo>
                <a:lnTo>
                  <a:pt x="85289" y="60000"/>
                </a:lnTo>
                <a:lnTo>
                  <a:pt x="93719" y="60000"/>
                </a:lnTo>
                <a:lnTo>
                  <a:pt x="81074" y="43125"/>
                </a:lnTo>
                <a:lnTo>
                  <a:pt x="81074" y="20625"/>
                </a:lnTo>
                <a:lnTo>
                  <a:pt x="72645" y="20625"/>
                </a:lnTo>
                <a:lnTo>
                  <a:pt x="72645" y="31875"/>
                </a:lnTo>
                <a:close/>
              </a:path>
              <a:path extrusionOk="0" fill="darkenLess" h="120000" w="120000">
                <a:moveTo>
                  <a:pt x="81074" y="43125"/>
                </a:moveTo>
                <a:lnTo>
                  <a:pt x="81074" y="20625"/>
                </a:lnTo>
                <a:lnTo>
                  <a:pt x="72645" y="20625"/>
                </a:lnTo>
                <a:lnTo>
                  <a:pt x="72645" y="31875"/>
                </a:lnTo>
                <a:close/>
                <a:moveTo>
                  <a:pt x="34711" y="60000"/>
                </a:moveTo>
                <a:lnTo>
                  <a:pt x="34711" y="105000"/>
                </a:lnTo>
                <a:lnTo>
                  <a:pt x="55785" y="105000"/>
                </a:lnTo>
                <a:lnTo>
                  <a:pt x="55785" y="82500"/>
                </a:lnTo>
                <a:lnTo>
                  <a:pt x="64215" y="82500"/>
                </a:lnTo>
                <a:lnTo>
                  <a:pt x="64215" y="105000"/>
                </a:lnTo>
                <a:lnTo>
                  <a:pt x="85289" y="105000"/>
                </a:lnTo>
                <a:lnTo>
                  <a:pt x="85289" y="60000"/>
                </a:lnTo>
                <a:close/>
              </a:path>
              <a:path extrusionOk="0" fill="darken" h="120000" w="120000">
                <a:moveTo>
                  <a:pt x="60000" y="15000"/>
                </a:moveTo>
                <a:lnTo>
                  <a:pt x="26281" y="60000"/>
                </a:lnTo>
                <a:lnTo>
                  <a:pt x="93719" y="60000"/>
                </a:lnTo>
                <a:close/>
                <a:moveTo>
                  <a:pt x="55785" y="82500"/>
                </a:moveTo>
                <a:lnTo>
                  <a:pt x="64215" y="82500"/>
                </a:lnTo>
                <a:lnTo>
                  <a:pt x="64215" y="105000"/>
                </a:lnTo>
                <a:lnTo>
                  <a:pt x="55785" y="105000"/>
                </a:lnTo>
                <a:close/>
              </a:path>
              <a:path extrusionOk="0" fill="none" h="120000" w="120000">
                <a:moveTo>
                  <a:pt x="60000" y="15000"/>
                </a:moveTo>
                <a:lnTo>
                  <a:pt x="72645" y="31875"/>
                </a:lnTo>
                <a:lnTo>
                  <a:pt x="72645" y="20625"/>
                </a:lnTo>
                <a:lnTo>
                  <a:pt x="81074" y="20625"/>
                </a:lnTo>
                <a:lnTo>
                  <a:pt x="81074" y="43125"/>
                </a:lnTo>
                <a:lnTo>
                  <a:pt x="93719" y="60000"/>
                </a:lnTo>
                <a:lnTo>
                  <a:pt x="85289" y="60000"/>
                </a:lnTo>
                <a:lnTo>
                  <a:pt x="85289" y="105000"/>
                </a:lnTo>
                <a:lnTo>
                  <a:pt x="34711" y="105000"/>
                </a:lnTo>
                <a:lnTo>
                  <a:pt x="34711" y="60000"/>
                </a:lnTo>
                <a:lnTo>
                  <a:pt x="26281" y="60000"/>
                </a:lnTo>
                <a:close/>
                <a:moveTo>
                  <a:pt x="72645" y="31875"/>
                </a:moveTo>
                <a:lnTo>
                  <a:pt x="81074" y="43125"/>
                </a:lnTo>
                <a:moveTo>
                  <a:pt x="85289" y="60000"/>
                </a:moveTo>
                <a:lnTo>
                  <a:pt x="34711" y="60000"/>
                </a:lnTo>
                <a:moveTo>
                  <a:pt x="55785" y="105000"/>
                </a:moveTo>
                <a:lnTo>
                  <a:pt x="55785" y="82500"/>
                </a:lnTo>
                <a:lnTo>
                  <a:pt x="64215" y="82500"/>
                </a:lnTo>
                <a:lnTo>
                  <a:pt x="64215" y="105000"/>
                </a:lnTo>
              </a:path>
              <a:path extrusionOk="0" fill="none" h="120000" w="120000">
                <a:moveTo>
                  <a:pt x="0" y="0"/>
                </a:moveTo>
                <a:lnTo>
                  <a:pt x="120000" y="0"/>
                </a:lnTo>
                <a:lnTo>
                  <a:pt x="120000" y="120000"/>
                </a:lnTo>
                <a:lnTo>
                  <a:pt x="0" y="120000"/>
                </a:lnTo>
                <a:close/>
              </a:path>
            </a:pathLst>
          </a:custGeom>
          <a:solidFill>
            <a:schemeClr val="folHlink"/>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5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0" st="0"/>
                                            </p:txEl>
                                          </p:spTgt>
                                        </p:tgtEl>
                                        <p:attrNameLst>
                                          <p:attrName>style.visibility</p:attrName>
                                        </p:attrNameLst>
                                      </p:cBhvr>
                                      <p:to>
                                        <p:strVal val="visible"/>
                                      </p:to>
                                    </p:set>
                                    <p:animEffect filter="fade" transition="in">
                                      <p:cBhvr>
                                        <p:cTn dur="500"/>
                                        <p:tgtEl>
                                          <p:spTgt spid="9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1" st="1"/>
                                            </p:txEl>
                                          </p:spTgt>
                                        </p:tgtEl>
                                        <p:attrNameLst>
                                          <p:attrName>style.visibility</p:attrName>
                                        </p:attrNameLst>
                                      </p:cBhvr>
                                      <p:to>
                                        <p:strVal val="visible"/>
                                      </p:to>
                                    </p:set>
                                    <p:animEffect filter="fade" transition="in">
                                      <p:cBhvr>
                                        <p:cTn dur="500"/>
                                        <p:tgtEl>
                                          <p:spTgt spid="9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2" st="2"/>
                                            </p:txEl>
                                          </p:spTgt>
                                        </p:tgtEl>
                                        <p:attrNameLst>
                                          <p:attrName>style.visibility</p:attrName>
                                        </p:attrNameLst>
                                      </p:cBhvr>
                                      <p:to>
                                        <p:strVal val="visible"/>
                                      </p:to>
                                    </p:set>
                                    <p:animEffect filter="fade" transition="in">
                                      <p:cBhvr>
                                        <p:cTn dur="500"/>
                                        <p:tgtEl>
                                          <p:spTgt spid="9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3" st="3"/>
                                            </p:txEl>
                                          </p:spTgt>
                                        </p:tgtEl>
                                        <p:attrNameLst>
                                          <p:attrName>style.visibility</p:attrName>
                                        </p:attrNameLst>
                                      </p:cBhvr>
                                      <p:to>
                                        <p:strVal val="visible"/>
                                      </p:to>
                                    </p:set>
                                    <p:animEffect filter="fade" transition="in">
                                      <p:cBhvr>
                                        <p:cTn dur="500"/>
                                        <p:tgtEl>
                                          <p:spTgt spid="9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4" st="4"/>
                                            </p:txEl>
                                          </p:spTgt>
                                        </p:tgtEl>
                                        <p:attrNameLst>
                                          <p:attrName>style.visibility</p:attrName>
                                        </p:attrNameLst>
                                      </p:cBhvr>
                                      <p:to>
                                        <p:strVal val="visible"/>
                                      </p:to>
                                    </p:set>
                                    <p:animEffect filter="fade" transition="in">
                                      <p:cBhvr>
                                        <p:cTn dur="500"/>
                                        <p:tgtEl>
                                          <p:spTgt spid="9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5" st="5"/>
                                            </p:txEl>
                                          </p:spTgt>
                                        </p:tgtEl>
                                        <p:attrNameLst>
                                          <p:attrName>style.visibility</p:attrName>
                                        </p:attrNameLst>
                                      </p:cBhvr>
                                      <p:to>
                                        <p:strVal val="visible"/>
                                      </p:to>
                                    </p:set>
                                    <p:animEffect filter="fade" transition="in">
                                      <p:cBhvr>
                                        <p:cTn dur="500"/>
                                        <p:tgtEl>
                                          <p:spTgt spid="9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6" st="6"/>
                                            </p:txEl>
                                          </p:spTgt>
                                        </p:tgtEl>
                                        <p:attrNameLst>
                                          <p:attrName>style.visibility</p:attrName>
                                        </p:attrNameLst>
                                      </p:cBhvr>
                                      <p:to>
                                        <p:strVal val="visible"/>
                                      </p:to>
                                    </p:set>
                                    <p:animEffect filter="fade" transition="in">
                                      <p:cBhvr>
                                        <p:cTn dur="500"/>
                                        <p:tgtEl>
                                          <p:spTgt spid="94">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xEl>
                                              <p:pRg end="7" st="7"/>
                                            </p:txEl>
                                          </p:spTgt>
                                        </p:tgtEl>
                                        <p:attrNameLst>
                                          <p:attrName>style.visibility</p:attrName>
                                        </p:attrNameLst>
                                      </p:cBhvr>
                                      <p:to>
                                        <p:strVal val="visible"/>
                                      </p:to>
                                    </p:set>
                                    <p:animEffect filter="fade" transition="in">
                                      <p:cBhvr>
                                        <p:cTn dur="500"/>
                                        <p:tgtEl>
                                          <p:spTgt spid="94">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3"/>
          <p:cNvSpPr txBox="1"/>
          <p:nvPr>
            <p:ph idx="1" type="body"/>
          </p:nvPr>
        </p:nvSpPr>
        <p:spPr>
          <a:xfrm>
            <a:off x="642937" y="1412875"/>
            <a:ext cx="8043862" cy="482441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200"/>
              <a:buFont typeface="Arial"/>
              <a:buChar char="•"/>
            </a:pPr>
            <a:r>
              <a:rPr b="0" i="0" lang="en-US" sz="3200" u="sng" cap="none" strike="noStrike">
                <a:solidFill>
                  <a:schemeClr val="hlink"/>
                </a:solidFill>
                <a:latin typeface="Arial"/>
                <a:ea typeface="Arial"/>
                <a:cs typeface="Arial"/>
                <a:sym typeface="Arial"/>
                <a:hlinkClick r:id="rId3"/>
              </a:rPr>
              <a:t>Актуальность исследования</a:t>
            </a:r>
            <a:endParaRPr/>
          </a:p>
          <a:p>
            <a:pPr indent="-342900" lvl="0" marL="342900" marR="0" rtl="0" algn="l">
              <a:lnSpc>
                <a:spcPct val="100000"/>
              </a:lnSpc>
              <a:spcBef>
                <a:spcPts val="640"/>
              </a:spcBef>
              <a:spcAft>
                <a:spcPts val="0"/>
              </a:spcAft>
              <a:buClr>
                <a:schemeClr val="lt1"/>
              </a:buClr>
              <a:buSzPts val="3200"/>
              <a:buFont typeface="Arial"/>
              <a:buChar char="•"/>
            </a:pPr>
            <a:r>
              <a:rPr b="0" i="0" lang="en-US" sz="3200" u="sng" cap="none" strike="noStrike">
                <a:solidFill>
                  <a:schemeClr val="hlink"/>
                </a:solidFill>
                <a:latin typeface="Arial"/>
                <a:ea typeface="Arial"/>
                <a:cs typeface="Arial"/>
                <a:sym typeface="Arial"/>
                <a:hlinkClick r:id="rId4"/>
              </a:rPr>
              <a:t>Цель и задачи исследования</a:t>
            </a:r>
            <a:endParaRPr/>
          </a:p>
          <a:p>
            <a:pPr indent="-342900" lvl="0" marL="342900" marR="0" rtl="0" algn="l">
              <a:lnSpc>
                <a:spcPct val="100000"/>
              </a:lnSpc>
              <a:spcBef>
                <a:spcPts val="640"/>
              </a:spcBef>
              <a:spcAft>
                <a:spcPts val="0"/>
              </a:spcAft>
              <a:buClr>
                <a:schemeClr val="lt1"/>
              </a:buClr>
              <a:buSzPts val="3200"/>
              <a:buFont typeface="Arial"/>
              <a:buChar char="•"/>
            </a:pPr>
            <a:r>
              <a:rPr b="0" i="0" lang="en-US" sz="3200" u="sng" cap="none" strike="noStrike">
                <a:solidFill>
                  <a:schemeClr val="hlink"/>
                </a:solidFill>
                <a:latin typeface="Arial"/>
                <a:ea typeface="Arial"/>
                <a:cs typeface="Arial"/>
                <a:sym typeface="Arial"/>
                <a:hlinkClick r:id="rId5"/>
              </a:rPr>
              <a:t>Положения, выносимые на защиту</a:t>
            </a:r>
            <a:endParaRPr/>
          </a:p>
          <a:p>
            <a:pPr indent="-342900" lvl="0" marL="342900" marR="0" rtl="0" algn="l">
              <a:lnSpc>
                <a:spcPct val="100000"/>
              </a:lnSpc>
              <a:spcBef>
                <a:spcPts val="640"/>
              </a:spcBef>
              <a:spcAft>
                <a:spcPts val="0"/>
              </a:spcAft>
              <a:buClr>
                <a:schemeClr val="lt1"/>
              </a:buClr>
              <a:buSzPts val="3200"/>
              <a:buFont typeface="Arial"/>
              <a:buChar char="•"/>
            </a:pPr>
            <a:r>
              <a:rPr b="0" i="0" lang="en-US" sz="3200" u="sng" cap="none" strike="noStrike">
                <a:solidFill>
                  <a:schemeClr val="hlink"/>
                </a:solidFill>
                <a:latin typeface="Arial"/>
                <a:ea typeface="Arial"/>
                <a:cs typeface="Arial"/>
                <a:sym typeface="Arial"/>
                <a:hlinkClick r:id="rId6"/>
              </a:rPr>
              <a:t>Личный вклад соискателя</a:t>
            </a:r>
            <a:endParaRPr/>
          </a:p>
          <a:p>
            <a:pPr indent="-342900" lvl="0" marL="342900" marR="0" rtl="0" algn="l">
              <a:lnSpc>
                <a:spcPct val="100000"/>
              </a:lnSpc>
              <a:spcBef>
                <a:spcPts val="640"/>
              </a:spcBef>
              <a:spcAft>
                <a:spcPts val="0"/>
              </a:spcAft>
              <a:buClr>
                <a:schemeClr val="lt1"/>
              </a:buClr>
              <a:buSzPts val="3200"/>
              <a:buFont typeface="Arial"/>
              <a:buChar char="•"/>
            </a:pPr>
            <a:r>
              <a:rPr b="0" i="0" lang="en-US" sz="3200" u="sng" cap="none" strike="noStrike">
                <a:solidFill>
                  <a:schemeClr val="hlink"/>
                </a:solidFill>
                <a:latin typeface="Arial"/>
                <a:ea typeface="Arial"/>
                <a:cs typeface="Arial"/>
                <a:sym typeface="Arial"/>
                <a:hlinkClick r:id="rId7"/>
              </a:rPr>
              <a:t>Апробация результатов диссертации</a:t>
            </a:r>
            <a:endParaRPr/>
          </a:p>
          <a:p>
            <a:pPr indent="-342900" lvl="0" marL="342900" marR="0" rtl="0" algn="l">
              <a:lnSpc>
                <a:spcPct val="100000"/>
              </a:lnSpc>
              <a:spcBef>
                <a:spcPts val="640"/>
              </a:spcBef>
              <a:spcAft>
                <a:spcPts val="0"/>
              </a:spcAft>
              <a:buClr>
                <a:schemeClr val="lt1"/>
              </a:buClr>
              <a:buSzPts val="3200"/>
              <a:buFont typeface="Arial"/>
              <a:buChar char="•"/>
            </a:pPr>
            <a:r>
              <a:rPr b="0" i="0" lang="en-US" sz="3200" u="sng" cap="none" strike="noStrike">
                <a:solidFill>
                  <a:schemeClr val="hlink"/>
                </a:solidFill>
                <a:latin typeface="Arial"/>
                <a:ea typeface="Arial"/>
                <a:cs typeface="Arial"/>
                <a:sym typeface="Arial"/>
                <a:hlinkClick r:id="rId8"/>
              </a:rPr>
              <a:t>Структура и объем диссертации</a:t>
            </a:r>
            <a:endParaRPr/>
          </a:p>
        </p:txBody>
      </p:sp>
      <p:sp>
        <p:nvSpPr>
          <p:cNvPr id="102" name="Google Shape;102;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Содержание</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0" st="0"/>
                                            </p:txEl>
                                          </p:spTgt>
                                        </p:tgtEl>
                                        <p:attrNameLst>
                                          <p:attrName>style.visibility</p:attrName>
                                        </p:attrNameLst>
                                      </p:cBhvr>
                                      <p:to>
                                        <p:strVal val="visible"/>
                                      </p:to>
                                    </p:set>
                                    <p:animEffect filter="fade" transition="in">
                                      <p:cBhvr>
                                        <p:cTn dur="1000"/>
                                        <p:tgtEl>
                                          <p:spTgt spid="1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1" st="1"/>
                                            </p:txEl>
                                          </p:spTgt>
                                        </p:tgtEl>
                                        <p:attrNameLst>
                                          <p:attrName>style.visibility</p:attrName>
                                        </p:attrNameLst>
                                      </p:cBhvr>
                                      <p:to>
                                        <p:strVal val="visible"/>
                                      </p:to>
                                    </p:set>
                                    <p:animEffect filter="fade" transition="in">
                                      <p:cBhvr>
                                        <p:cTn dur="1000"/>
                                        <p:tgtEl>
                                          <p:spTgt spid="1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2" st="2"/>
                                            </p:txEl>
                                          </p:spTgt>
                                        </p:tgtEl>
                                        <p:attrNameLst>
                                          <p:attrName>style.visibility</p:attrName>
                                        </p:attrNameLst>
                                      </p:cBhvr>
                                      <p:to>
                                        <p:strVal val="visible"/>
                                      </p:to>
                                    </p:set>
                                    <p:animEffect filter="fade" transition="in">
                                      <p:cBhvr>
                                        <p:cTn dur="1000"/>
                                        <p:tgtEl>
                                          <p:spTgt spid="10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3" st="3"/>
                                            </p:txEl>
                                          </p:spTgt>
                                        </p:tgtEl>
                                        <p:attrNameLst>
                                          <p:attrName>style.visibility</p:attrName>
                                        </p:attrNameLst>
                                      </p:cBhvr>
                                      <p:to>
                                        <p:strVal val="visible"/>
                                      </p:to>
                                    </p:set>
                                    <p:animEffect filter="fade" transition="in">
                                      <p:cBhvr>
                                        <p:cTn dur="1000"/>
                                        <p:tgtEl>
                                          <p:spTgt spid="10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4" st="4"/>
                                            </p:txEl>
                                          </p:spTgt>
                                        </p:tgtEl>
                                        <p:attrNameLst>
                                          <p:attrName>style.visibility</p:attrName>
                                        </p:attrNameLst>
                                      </p:cBhvr>
                                      <p:to>
                                        <p:strVal val="visible"/>
                                      </p:to>
                                    </p:set>
                                    <p:animEffect filter="fade" transition="in">
                                      <p:cBhvr>
                                        <p:cTn dur="1000"/>
                                        <p:tgtEl>
                                          <p:spTgt spid="10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xEl>
                                              <p:pRg end="5" st="5"/>
                                            </p:txEl>
                                          </p:spTgt>
                                        </p:tgtEl>
                                        <p:attrNameLst>
                                          <p:attrName>style.visibility</p:attrName>
                                        </p:attrNameLst>
                                      </p:cBhvr>
                                      <p:to>
                                        <p:strVal val="visible"/>
                                      </p:to>
                                    </p:set>
                                    <p:animEffect filter="fade" transition="in">
                                      <p:cBhvr>
                                        <p:cTn dur="1000"/>
                                        <p:tgtEl>
                                          <p:spTgt spid="101">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Актуальность исследования</a:t>
            </a:r>
            <a:endParaRPr/>
          </a:p>
        </p:txBody>
      </p:sp>
      <p:sp>
        <p:nvSpPr>
          <p:cNvPr id="108" name="Google Shape;108;p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Творчество Ю. Левитанского сложно отнести к какому-либо одному литературному направлению. Левитанский начал свою литературную деятельность со стихотворений на военную тематику, но самый расцвет творчества Левитанского пришелся на 1970-е гг. Именно в это время выходит его сборник «Кинематограф», который и открыл дорогу поэту к славе и признанию.</a:t>
            </a:r>
            <a:endParaRPr/>
          </a:p>
          <a:p>
            <a:pPr indent="-342900" lvl="0" marL="342900" marR="0" rtl="0" algn="just">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Ю. Левитанского можно назвать поэтом-философом. Каждое его стихотворение как глава философского трактата о жизни. В них поэт рассуждает на разные темы, часто полемизирует с собой.</a:t>
            </a:r>
            <a:endParaRPr/>
          </a:p>
          <a:p>
            <a:pPr indent="-342900" lvl="0" marL="342900" marR="0" rtl="0" algn="just">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Экспрессивные синтаксические конструкции наиболее ярко проявляют себя в поэтической речи. Связано это с тем, что «поэтическая речь создает свои позитивные языковые ценности, расширяющие семантические возможности языка и превращающие речь в язык исскуства (Ковтунова И.И. «Поэтический синтаксис» / И.И. Ковтунова. – М.: Наука, 1986, -- 205 с.).</a:t>
            </a:r>
            <a:endParaRPr/>
          </a:p>
          <a:p>
            <a:pPr indent="-241300" lvl="0" marL="342900" marR="0" rtl="0" algn="just">
              <a:lnSpc>
                <a:spcPct val="100000"/>
              </a:lnSpc>
              <a:spcBef>
                <a:spcPts val="320"/>
              </a:spcBef>
              <a:spcAft>
                <a:spcPts val="0"/>
              </a:spcAft>
              <a:buClr>
                <a:schemeClr val="lt1"/>
              </a:buClr>
              <a:buSzPts val="1600"/>
              <a:buFont typeface="Arial"/>
              <a:buNone/>
            </a:pPr>
            <a:r>
              <a:t/>
            </a:r>
            <a:endParaRPr b="1" i="0" sz="1600" u="none" cap="none" strike="noStrike">
              <a:solidFill>
                <a:schemeClr val="lt1"/>
              </a:solidFill>
              <a:latin typeface="Arial"/>
              <a:ea typeface="Arial"/>
              <a:cs typeface="Arial"/>
              <a:sym typeface="Arial"/>
            </a:endParaRPr>
          </a:p>
          <a:p>
            <a:pPr indent="0" lvl="0" marL="457200" marR="0" rtl="0" algn="just">
              <a:lnSpc>
                <a:spcPct val="100000"/>
              </a:lnSpc>
              <a:spcBef>
                <a:spcPts val="320"/>
              </a:spcBef>
              <a:spcAft>
                <a:spcPts val="0"/>
              </a:spcAft>
              <a:buNone/>
            </a:pPr>
            <a:r>
              <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500"/>
                                        <p:tgtEl>
                                          <p:spTgt spid="107"/>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08">
                                            <p:txEl>
                                              <p:pRg end="0" st="0"/>
                                            </p:txEl>
                                          </p:spTgt>
                                        </p:tgtEl>
                                        <p:attrNameLst>
                                          <p:attrName>style.visibility</p:attrName>
                                        </p:attrNameLst>
                                      </p:cBhvr>
                                      <p:to>
                                        <p:strVal val="visible"/>
                                      </p:to>
                                    </p:set>
                                    <p:animEffect filter="fade" transition="in">
                                      <p:cBhvr>
                                        <p:cTn dur="500"/>
                                        <p:tgtEl>
                                          <p:spTgt spid="108">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08">
                                            <p:txEl>
                                              <p:pRg end="1" st="1"/>
                                            </p:txEl>
                                          </p:spTgt>
                                        </p:tgtEl>
                                        <p:attrNameLst>
                                          <p:attrName>style.visibility</p:attrName>
                                        </p:attrNameLst>
                                      </p:cBhvr>
                                      <p:to>
                                        <p:strVal val="visible"/>
                                      </p:to>
                                    </p:set>
                                    <p:animEffect filter="fade" transition="in">
                                      <p:cBhvr>
                                        <p:cTn dur="500"/>
                                        <p:tgtEl>
                                          <p:spTgt spid="108">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08">
                                            <p:txEl>
                                              <p:pRg end="2" st="2"/>
                                            </p:txEl>
                                          </p:spTgt>
                                        </p:tgtEl>
                                        <p:attrNameLst>
                                          <p:attrName>style.visibility</p:attrName>
                                        </p:attrNameLst>
                                      </p:cBhvr>
                                      <p:to>
                                        <p:strVal val="visible"/>
                                      </p:to>
                                    </p:set>
                                    <p:animEffect filter="fade" transition="in">
                                      <p:cBhvr>
                                        <p:cTn dur="500"/>
                                        <p:tgtEl>
                                          <p:spTgt spid="108">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08">
                                            <p:txEl>
                                              <p:pRg end="3" st="3"/>
                                            </p:txEl>
                                          </p:spTgt>
                                        </p:tgtEl>
                                        <p:attrNameLst>
                                          <p:attrName>style.visibility</p:attrName>
                                        </p:attrNameLst>
                                      </p:cBhvr>
                                      <p:to>
                                        <p:strVal val="visible"/>
                                      </p:to>
                                    </p:set>
                                    <p:animEffect filter="fade" transition="in">
                                      <p:cBhvr>
                                        <p:cTn dur="500"/>
                                        <p:tgtEl>
                                          <p:spTgt spid="108">
                                            <p:txEl>
                                              <p:pRg end="3" st="3"/>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08">
                                            <p:txEl>
                                              <p:pRg end="4" st="4"/>
                                            </p:txEl>
                                          </p:spTgt>
                                        </p:tgtEl>
                                        <p:attrNameLst>
                                          <p:attrName>style.visibility</p:attrName>
                                        </p:attrNameLst>
                                      </p:cBhvr>
                                      <p:to>
                                        <p:strVal val="visible"/>
                                      </p:to>
                                    </p:set>
                                    <p:animEffect filter="fade" transition="in">
                                      <p:cBhvr>
                                        <p:cTn dur="500"/>
                                        <p:tgtEl>
                                          <p:spTgt spid="108">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Актуальность исследования</a:t>
            </a:r>
            <a:endParaRPr/>
          </a:p>
        </p:txBody>
      </p:sp>
      <p:sp>
        <p:nvSpPr>
          <p:cNvPr id="114" name="Google Shape;114;p5"/>
          <p:cNvSpPr txBox="1"/>
          <p:nvPr>
            <p:ph idx="1" type="body"/>
          </p:nvPr>
        </p:nvSpPr>
        <p:spPr>
          <a:xfrm>
            <a:off x="457200" y="1428750"/>
            <a:ext cx="8229600" cy="4697412"/>
          </a:xfrm>
          <a:prstGeom prst="rect">
            <a:avLst/>
          </a:prstGeom>
          <a:noFill/>
          <a:ln>
            <a:noFill/>
          </a:ln>
        </p:spPr>
        <p:txBody>
          <a:bodyPr anchorCtr="0" anchor="t" bIns="45700" lIns="91425" spcFirstLastPara="1" rIns="91425" wrap="square" tIns="45700">
            <a:noAutofit/>
          </a:bodyPr>
          <a:lstStyle/>
          <a:p>
            <a:pPr indent="-114300" lvl="0" marL="342900" marR="0" rtl="0" algn="just">
              <a:lnSpc>
                <a:spcPct val="100000"/>
              </a:lnSpc>
              <a:spcBef>
                <a:spcPts val="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 Актуальность темы диссертации определяется тем, что в современной лингвистике особое внимание уделяется различным экспрессивно-эмоциональным средствам языка. Большой интерес ученых вызван процессами интеграции устной речи в письменную, что породило развитие новых и более широкое распространение известных ранее синтаксических конструкций, которые в силу своей ненормативности приобретают статус экспрессивных. </a:t>
            </a:r>
            <a:endParaRPr/>
          </a:p>
          <a:p>
            <a:pPr indent="0" lvl="0" marL="342900" marR="0" rtl="0" algn="just">
              <a:lnSpc>
                <a:spcPct val="100000"/>
              </a:lnSpc>
              <a:spcBef>
                <a:spcPts val="360"/>
              </a:spcBef>
              <a:spcAft>
                <a:spcPts val="0"/>
              </a:spcAft>
              <a:buClr>
                <a:schemeClr val="lt1"/>
              </a:buClr>
              <a:buSzPts val="1800"/>
              <a:buFont typeface="Arial"/>
              <a:buNone/>
            </a:pPr>
            <a:r>
              <a:t/>
            </a:r>
            <a:endParaRPr b="0" i="0" sz="1800" u="none" cap="none" strike="noStrike">
              <a:solidFill>
                <a:schemeClr val="lt1"/>
              </a:solidFill>
              <a:latin typeface="Arial"/>
              <a:ea typeface="Arial"/>
              <a:cs typeface="Arial"/>
              <a:sym typeface="Arial"/>
            </a:endParaRPr>
          </a:p>
          <a:p>
            <a:pPr indent="0" lvl="0" marL="342900" marR="0" rtl="0" algn="just">
              <a:lnSpc>
                <a:spcPct val="100000"/>
              </a:lnSpc>
              <a:spcBef>
                <a:spcPts val="360"/>
              </a:spcBef>
              <a:spcAft>
                <a:spcPts val="0"/>
              </a:spcAft>
              <a:buClr>
                <a:schemeClr val="lt1"/>
              </a:buClr>
              <a:buSzPts val="1800"/>
              <a:buFont typeface="Arial"/>
              <a:buNone/>
            </a:pPr>
            <a:r>
              <a:t/>
            </a:r>
            <a:endParaRPr b="0" i="0" sz="1800" u="none" cap="none" strike="noStrike">
              <a:solidFill>
                <a:schemeClr val="lt1"/>
              </a:solidFill>
              <a:latin typeface="Arial"/>
              <a:ea typeface="Arial"/>
              <a:cs typeface="Arial"/>
              <a:sym typeface="Arial"/>
            </a:endParaRPr>
          </a:p>
          <a:p>
            <a:pPr indent="-114300" lvl="0" marL="342900" marR="0" rtl="0" algn="just">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 Актуальность обусловливается также недостаточной изученностью в лингвистической литературе вопросов, касающихся функционирования различных экспрессивно-синтаксических конструкций в поэзии                        Ю.Д. Левитанского.</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500"/>
                                        <p:tgtEl>
                                          <p:spTgt spid="113"/>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14">
                                            <p:txEl>
                                              <p:pRg end="0" st="0"/>
                                            </p:txEl>
                                          </p:spTgt>
                                        </p:tgtEl>
                                        <p:attrNameLst>
                                          <p:attrName>style.visibility</p:attrName>
                                        </p:attrNameLst>
                                      </p:cBhvr>
                                      <p:to>
                                        <p:strVal val="visible"/>
                                      </p:to>
                                    </p:set>
                                    <p:animEffect filter="fade" transition="in">
                                      <p:cBhvr>
                                        <p:cTn dur="500"/>
                                        <p:tgtEl>
                                          <p:spTgt spid="114">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14">
                                            <p:txEl>
                                              <p:pRg end="1" st="1"/>
                                            </p:txEl>
                                          </p:spTgt>
                                        </p:tgtEl>
                                        <p:attrNameLst>
                                          <p:attrName>style.visibility</p:attrName>
                                        </p:attrNameLst>
                                      </p:cBhvr>
                                      <p:to>
                                        <p:strVal val="visible"/>
                                      </p:to>
                                    </p:set>
                                    <p:animEffect filter="fade" transition="in">
                                      <p:cBhvr>
                                        <p:cTn dur="500"/>
                                        <p:tgtEl>
                                          <p:spTgt spid="114">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14">
                                            <p:txEl>
                                              <p:pRg end="2" st="2"/>
                                            </p:txEl>
                                          </p:spTgt>
                                        </p:tgtEl>
                                        <p:attrNameLst>
                                          <p:attrName>style.visibility</p:attrName>
                                        </p:attrNameLst>
                                      </p:cBhvr>
                                      <p:to>
                                        <p:strVal val="visible"/>
                                      </p:to>
                                    </p:set>
                                    <p:animEffect filter="fade" transition="in">
                                      <p:cBhvr>
                                        <p:cTn dur="500"/>
                                        <p:tgtEl>
                                          <p:spTgt spid="114">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14">
                                            <p:txEl>
                                              <p:pRg end="3" st="3"/>
                                            </p:txEl>
                                          </p:spTgt>
                                        </p:tgtEl>
                                        <p:attrNameLst>
                                          <p:attrName>style.visibility</p:attrName>
                                        </p:attrNameLst>
                                      </p:cBhvr>
                                      <p:to>
                                        <p:strVal val="visible"/>
                                      </p:to>
                                    </p:set>
                                    <p:animEffect filter="fade" transition="in">
                                      <p:cBhvr>
                                        <p:cTn dur="500"/>
                                        <p:tgtEl>
                                          <p:spTgt spid="11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Цель и задачи исследования</a:t>
            </a:r>
            <a:endParaRPr/>
          </a:p>
        </p:txBody>
      </p:sp>
      <p:sp>
        <p:nvSpPr>
          <p:cNvPr id="120" name="Google Shape;120;p6"/>
          <p:cNvSpPr txBox="1"/>
          <p:nvPr>
            <p:ph idx="1" type="body"/>
          </p:nvPr>
        </p:nvSpPr>
        <p:spPr>
          <a:xfrm>
            <a:off x="457200" y="1714500"/>
            <a:ext cx="8229600" cy="4411662"/>
          </a:xfrm>
          <a:prstGeom prst="rect">
            <a:avLst/>
          </a:prstGeom>
          <a:noFill/>
          <a:ln>
            <a:noFill/>
          </a:ln>
        </p:spPr>
        <p:txBody>
          <a:bodyPr anchorCtr="0" anchor="t" bIns="45700" lIns="91425" spcFirstLastPara="1" rIns="91425" wrap="square" tIns="45700">
            <a:noAutofit/>
          </a:bodyPr>
          <a:lstStyle/>
          <a:p>
            <a:pPr indent="-323850" lvl="0" marL="342900" marR="0" rtl="0" algn="just">
              <a:lnSpc>
                <a:spcPct val="80000"/>
              </a:lnSpc>
              <a:spcBef>
                <a:spcPts val="0"/>
              </a:spcBef>
              <a:spcAft>
                <a:spcPts val="0"/>
              </a:spcAft>
              <a:buClr>
                <a:schemeClr val="lt1"/>
              </a:buClr>
              <a:buSzPts val="1800"/>
              <a:buFont typeface="Arial"/>
              <a:buNone/>
            </a:pPr>
            <a:r>
              <a:rPr b="1" i="0" lang="en-US" sz="1800" u="none" cap="none" strike="noStrike">
                <a:solidFill>
                  <a:schemeClr val="lt1"/>
                </a:solidFill>
                <a:latin typeface="Arial"/>
                <a:ea typeface="Arial"/>
                <a:cs typeface="Arial"/>
                <a:sym typeface="Arial"/>
              </a:rPr>
              <a:t>Цель </a:t>
            </a:r>
            <a:r>
              <a:rPr b="0" i="0" lang="en-US" sz="1800" u="none" cap="none" strike="noStrike">
                <a:solidFill>
                  <a:schemeClr val="lt1"/>
                </a:solidFill>
                <a:latin typeface="Arial"/>
                <a:ea typeface="Arial"/>
                <a:cs typeface="Arial"/>
                <a:sym typeface="Arial"/>
              </a:rPr>
              <a:t>диссертации</a:t>
            </a:r>
            <a:r>
              <a:rPr b="1" i="0" lang="en-US" sz="1800" u="none" cap="none" strike="noStrike">
                <a:solidFill>
                  <a:schemeClr val="lt1"/>
                </a:solidFill>
                <a:latin typeface="Arial"/>
                <a:ea typeface="Arial"/>
                <a:cs typeface="Arial"/>
                <a:sym typeface="Arial"/>
              </a:rPr>
              <a:t> – исследовать средства выражения категории экспрессивности на уровне синтаксиса в творчестве                      Ю. Левитанского.</a:t>
            </a:r>
            <a:endParaRPr b="0" i="0" sz="1800" u="none" cap="none" strike="noStrike">
              <a:solidFill>
                <a:schemeClr val="lt1"/>
              </a:solidFill>
              <a:latin typeface="Arial"/>
              <a:ea typeface="Arial"/>
              <a:cs typeface="Arial"/>
              <a:sym typeface="Arial"/>
            </a:endParaRPr>
          </a:p>
          <a:p>
            <a:pPr indent="0" lvl="0" marL="0" marR="0" rtl="0" algn="l">
              <a:lnSpc>
                <a:spcPct val="100000"/>
              </a:lnSpc>
              <a:spcBef>
                <a:spcPts val="1560"/>
              </a:spcBef>
              <a:spcAft>
                <a:spcPts val="0"/>
              </a:spcAft>
              <a:buNone/>
            </a:pPr>
            <a:r>
              <a:rPr b="0" i="0" lang="en-US" sz="1800" u="none" cap="none" strike="noStrike">
                <a:solidFill>
                  <a:schemeClr val="lt1"/>
                </a:solidFill>
                <a:latin typeface="Arial"/>
                <a:ea typeface="Arial"/>
                <a:cs typeface="Arial"/>
                <a:sym typeface="Arial"/>
              </a:rPr>
              <a:t>Для реализации цели необходимо выполнить следующие </a:t>
            </a:r>
            <a:r>
              <a:rPr b="1" i="0" lang="en-US" sz="1800" u="none" cap="none" strike="noStrike">
                <a:solidFill>
                  <a:schemeClr val="lt1"/>
                </a:solidFill>
                <a:latin typeface="Arial"/>
                <a:ea typeface="Arial"/>
                <a:cs typeface="Arial"/>
                <a:sym typeface="Arial"/>
              </a:rPr>
              <a:t>задачи: </a:t>
            </a:r>
            <a:endParaRPr/>
          </a:p>
          <a:p>
            <a:pPr indent="0" lvl="0" marL="0" marR="0" rtl="0" algn="l">
              <a:lnSpc>
                <a:spcPct val="100000"/>
              </a:lnSpc>
              <a:spcBef>
                <a:spcPts val="360"/>
              </a:spcBef>
              <a:spcAft>
                <a:spcPts val="0"/>
              </a:spcAft>
              <a:buNone/>
            </a:pPr>
            <a:r>
              <a:rPr b="0" i="0" lang="en-US" sz="1800" u="none" cap="none" strike="noStrike">
                <a:solidFill>
                  <a:schemeClr val="lt1"/>
                </a:solidFill>
                <a:latin typeface="Arial"/>
                <a:ea typeface="Arial"/>
                <a:cs typeface="Arial"/>
                <a:sym typeface="Arial"/>
              </a:rPr>
              <a:t>1.  Уточнить объем и глубину понятия экспрессивности в языке.</a:t>
            </a:r>
            <a:endParaRPr/>
          </a:p>
          <a:p>
            <a:pPr indent="0" lvl="0" marL="0" marR="0" rtl="0" algn="l">
              <a:lnSpc>
                <a:spcPct val="100000"/>
              </a:lnSpc>
              <a:spcBef>
                <a:spcPts val="360"/>
              </a:spcBef>
              <a:spcAft>
                <a:spcPts val="0"/>
              </a:spcAft>
              <a:buNone/>
            </a:pPr>
            <a:r>
              <a:rPr b="0" i="0" lang="en-US" sz="1800" u="none" cap="none" strike="noStrike">
                <a:solidFill>
                  <a:schemeClr val="lt1"/>
                </a:solidFill>
                <a:latin typeface="Arial"/>
                <a:ea typeface="Arial"/>
                <a:cs typeface="Arial"/>
                <a:sym typeface="Arial"/>
              </a:rPr>
              <a:t>2.  Определить и проанализировать составляющие понятия экспрессивности.</a:t>
            </a:r>
            <a:endParaRPr/>
          </a:p>
          <a:p>
            <a:pPr indent="0" lvl="0" marL="0" marR="0" rtl="0" algn="l">
              <a:lnSpc>
                <a:spcPct val="100000"/>
              </a:lnSpc>
              <a:spcBef>
                <a:spcPts val="360"/>
              </a:spcBef>
              <a:spcAft>
                <a:spcPts val="0"/>
              </a:spcAft>
              <a:buNone/>
            </a:pPr>
            <a:r>
              <a:rPr b="0" i="0" lang="en-US" sz="1800" u="none" cap="none" strike="noStrike">
                <a:solidFill>
                  <a:schemeClr val="lt1"/>
                </a:solidFill>
                <a:latin typeface="Arial"/>
                <a:ea typeface="Arial"/>
                <a:cs typeface="Arial"/>
                <a:sym typeface="Arial"/>
              </a:rPr>
              <a:t>3.  Охарактеризовать понятие экспрессивности на синтаксическом уровне.</a:t>
            </a:r>
            <a:endParaRPr/>
          </a:p>
          <a:p>
            <a:pPr indent="0" lvl="0" marL="0" marR="0" rtl="0" algn="l">
              <a:lnSpc>
                <a:spcPct val="100000"/>
              </a:lnSpc>
              <a:spcBef>
                <a:spcPts val="360"/>
              </a:spcBef>
              <a:spcAft>
                <a:spcPts val="0"/>
              </a:spcAft>
              <a:buNone/>
            </a:pPr>
            <a:r>
              <a:rPr b="0" i="0" lang="en-US" sz="1800" u="none" cap="none" strike="noStrike">
                <a:solidFill>
                  <a:schemeClr val="lt1"/>
                </a:solidFill>
                <a:latin typeface="Arial"/>
                <a:ea typeface="Arial"/>
                <a:cs typeface="Arial"/>
                <a:sym typeface="Arial"/>
              </a:rPr>
              <a:t>4.  Проанализировать тенденцию расчлененности синтагматической цепи в стихотворениях Ю. Левитанского и выявить ее причины.</a:t>
            </a:r>
            <a:endParaRPr/>
          </a:p>
          <a:p>
            <a:pPr indent="0" lvl="0" marL="0" marR="0" rtl="0" algn="l">
              <a:lnSpc>
                <a:spcPct val="100000"/>
              </a:lnSpc>
              <a:spcBef>
                <a:spcPts val="360"/>
              </a:spcBef>
              <a:spcAft>
                <a:spcPts val="0"/>
              </a:spcAft>
              <a:buNone/>
            </a:pPr>
            <a:r>
              <a:rPr b="0" i="0" lang="en-US" sz="1800" u="none" cap="none" strike="noStrike">
                <a:solidFill>
                  <a:schemeClr val="lt1"/>
                </a:solidFill>
                <a:latin typeface="Arial"/>
                <a:ea typeface="Arial"/>
                <a:cs typeface="Arial"/>
                <a:sym typeface="Arial"/>
              </a:rPr>
              <a:t>5. Выявить смысловые и текстообразующие функции экспрессивных синтаксических конструкций в поэзии Ю. Левитанского.</a:t>
            </a:r>
            <a:endParaRPr/>
          </a:p>
          <a:p>
            <a:pPr indent="0" lvl="0" marL="0" marR="0" rtl="0" algn="l">
              <a:lnSpc>
                <a:spcPct val="100000"/>
              </a:lnSpc>
              <a:spcBef>
                <a:spcPts val="400"/>
              </a:spcBef>
              <a:spcAft>
                <a:spcPts val="0"/>
              </a:spcAft>
              <a:buNone/>
            </a:pPr>
            <a:r>
              <a:rPr b="0" i="0" lang="en-US" sz="2000" u="none" cap="none" strike="noStrike">
                <a:solidFill>
                  <a:schemeClr val="lt1"/>
                </a:solidFill>
                <a:latin typeface="Arial"/>
                <a:ea typeface="Arial"/>
                <a:cs typeface="Arial"/>
                <a:sym typeface="Arial"/>
              </a:rPr>
              <a:t> </a:t>
            </a:r>
            <a:endParaRPr/>
          </a:p>
          <a:p>
            <a:pPr indent="-196850" lvl="0" marL="342900" marR="0" rtl="0" algn="just">
              <a:lnSpc>
                <a:spcPct val="100000"/>
              </a:lnSpc>
              <a:spcBef>
                <a:spcPts val="400"/>
              </a:spcBef>
              <a:spcAft>
                <a:spcPts val="0"/>
              </a:spcAft>
              <a:buClr>
                <a:schemeClr val="lt1"/>
              </a:buClr>
              <a:buSzPts val="2000"/>
              <a:buFont typeface="Arial"/>
              <a:buNone/>
            </a:pPr>
            <a:r>
              <a:t/>
            </a:r>
            <a:endParaRPr b="0" i="0" sz="2000" u="none" cap="none" strike="noStrike">
              <a:solidFill>
                <a:schemeClr val="lt1"/>
              </a:solidFill>
              <a:latin typeface="Arial"/>
              <a:ea typeface="Arial"/>
              <a:cs typeface="Arial"/>
              <a:sym typeface="Arial"/>
            </a:endParaRPr>
          </a:p>
          <a:p>
            <a:pPr indent="-323850" lvl="0" marL="342900" marR="0" rtl="0" algn="l">
              <a:lnSpc>
                <a:spcPct val="80000"/>
              </a:lnSpc>
              <a:spcBef>
                <a:spcPts val="400"/>
              </a:spcBef>
              <a:spcAft>
                <a:spcPts val="0"/>
              </a:spcAft>
              <a:buClr>
                <a:schemeClr val="lt1"/>
              </a:buClr>
              <a:buSzPts val="2000"/>
              <a:buFont typeface="Arial"/>
              <a:buNone/>
            </a:pPr>
            <a:r>
              <a:t/>
            </a:r>
            <a:endParaRPr b="0" i="0" sz="2000" u="none" cap="none" strike="noStrike">
              <a:solidFill>
                <a:schemeClr val="lt1"/>
              </a:solidFill>
              <a:latin typeface="Arial"/>
              <a:ea typeface="Arial"/>
              <a:cs typeface="Arial"/>
              <a:sym typeface="Arial"/>
            </a:endParaRPr>
          </a:p>
          <a:p>
            <a:pPr indent="-215900" lvl="0" marL="342900" marR="0" rtl="0" algn="l">
              <a:lnSpc>
                <a:spcPct val="100000"/>
              </a:lnSpc>
              <a:spcBef>
                <a:spcPts val="400"/>
              </a:spcBef>
              <a:spcAft>
                <a:spcPts val="0"/>
              </a:spcAft>
              <a:buClr>
                <a:schemeClr val="lt1"/>
              </a:buClr>
              <a:buSzPts val="2000"/>
              <a:buFont typeface="Arial"/>
              <a:buNone/>
            </a:pPr>
            <a:r>
              <a:t/>
            </a:r>
            <a:endParaRPr b="0" i="0" sz="2000" u="none" cap="none" strike="noStrike">
              <a:solidFill>
                <a:schemeClr val="lt1"/>
              </a:solidFill>
              <a:latin typeface="Arial"/>
              <a:ea typeface="Arial"/>
              <a:cs typeface="Arial"/>
              <a:sym typeface="Arial"/>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600"/>
                                        <p:tgtEl>
                                          <p:spTgt spid="119"/>
                                        </p:tgtEl>
                                      </p:cBhvr>
                                    </p:animEffect>
                                  </p:childTnLst>
                                </p:cTn>
                              </p:par>
                            </p:childTnLst>
                          </p:cTn>
                        </p:par>
                        <p:par>
                          <p:cTn fill="hold">
                            <p:stCondLst>
                              <p:cond delay="600"/>
                            </p:stCondLst>
                            <p:childTnLst>
                              <p:par>
                                <p:cTn fill="hold" nodeType="afterEffect" presetClass="entr" presetID="10" presetSubtype="0">
                                  <p:stCondLst>
                                    <p:cond delay="0"/>
                                  </p:stCondLst>
                                  <p:childTnLst>
                                    <p:set>
                                      <p:cBhvr>
                                        <p:cTn dur="1" fill="hold">
                                          <p:stCondLst>
                                            <p:cond delay="0"/>
                                          </p:stCondLst>
                                        </p:cTn>
                                        <p:tgtEl>
                                          <p:spTgt spid="120">
                                            <p:txEl>
                                              <p:pRg end="0" st="0"/>
                                            </p:txEl>
                                          </p:spTgt>
                                        </p:tgtEl>
                                        <p:attrNameLst>
                                          <p:attrName>style.visibility</p:attrName>
                                        </p:attrNameLst>
                                      </p:cBhvr>
                                      <p:to>
                                        <p:strVal val="visible"/>
                                      </p:to>
                                    </p:set>
                                    <p:animEffect filter="fade" transition="in">
                                      <p:cBhvr>
                                        <p:cTn dur="500"/>
                                        <p:tgtEl>
                                          <p:spTgt spid="120">
                                            <p:txEl>
                                              <p:pRg end="0" st="0"/>
                                            </p:txEl>
                                          </p:spTgt>
                                        </p:tgtEl>
                                      </p:cBhvr>
                                    </p:animEffect>
                                  </p:childTnLst>
                                </p:cTn>
                              </p:par>
                            </p:childTnLst>
                          </p:cTn>
                        </p:par>
                        <p:par>
                          <p:cTn fill="hold">
                            <p:stCondLst>
                              <p:cond delay="1100"/>
                            </p:stCondLst>
                            <p:childTnLst>
                              <p:par>
                                <p:cTn fill="hold" nodeType="afterEffect" presetClass="entr" presetID="10" presetSubtype="0">
                                  <p:stCondLst>
                                    <p:cond delay="0"/>
                                  </p:stCondLst>
                                  <p:childTnLst>
                                    <p:set>
                                      <p:cBhvr>
                                        <p:cTn dur="1" fill="hold">
                                          <p:stCondLst>
                                            <p:cond delay="0"/>
                                          </p:stCondLst>
                                        </p:cTn>
                                        <p:tgtEl>
                                          <p:spTgt spid="120">
                                            <p:txEl>
                                              <p:pRg end="1" st="1"/>
                                            </p:txEl>
                                          </p:spTgt>
                                        </p:tgtEl>
                                        <p:attrNameLst>
                                          <p:attrName>style.visibility</p:attrName>
                                        </p:attrNameLst>
                                      </p:cBhvr>
                                      <p:to>
                                        <p:strVal val="visible"/>
                                      </p:to>
                                    </p:set>
                                    <p:animEffect filter="fade" transition="in">
                                      <p:cBhvr>
                                        <p:cTn dur="500"/>
                                        <p:tgtEl>
                                          <p:spTgt spid="120">
                                            <p:txEl>
                                              <p:pRg end="1" st="1"/>
                                            </p:txEl>
                                          </p:spTgt>
                                        </p:tgtEl>
                                      </p:cBhvr>
                                    </p:animEffect>
                                  </p:childTnLst>
                                </p:cTn>
                              </p:par>
                            </p:childTnLst>
                          </p:cTn>
                        </p:par>
                        <p:par>
                          <p:cTn fill="hold">
                            <p:stCondLst>
                              <p:cond delay="1600"/>
                            </p:stCondLst>
                            <p:childTnLst>
                              <p:par>
                                <p:cTn fill="hold" nodeType="afterEffect" presetClass="entr" presetID="10" presetSubtype="0">
                                  <p:stCondLst>
                                    <p:cond delay="0"/>
                                  </p:stCondLst>
                                  <p:childTnLst>
                                    <p:set>
                                      <p:cBhvr>
                                        <p:cTn dur="1" fill="hold">
                                          <p:stCondLst>
                                            <p:cond delay="0"/>
                                          </p:stCondLst>
                                        </p:cTn>
                                        <p:tgtEl>
                                          <p:spTgt spid="120">
                                            <p:txEl>
                                              <p:pRg end="2" st="2"/>
                                            </p:txEl>
                                          </p:spTgt>
                                        </p:tgtEl>
                                        <p:attrNameLst>
                                          <p:attrName>style.visibility</p:attrName>
                                        </p:attrNameLst>
                                      </p:cBhvr>
                                      <p:to>
                                        <p:strVal val="visible"/>
                                      </p:to>
                                    </p:set>
                                    <p:animEffect filter="fade" transition="in">
                                      <p:cBhvr>
                                        <p:cTn dur="500"/>
                                        <p:tgtEl>
                                          <p:spTgt spid="120">
                                            <p:txEl>
                                              <p:pRg end="2" st="2"/>
                                            </p:txEl>
                                          </p:spTgt>
                                        </p:tgtEl>
                                      </p:cBhvr>
                                    </p:animEffect>
                                  </p:childTnLst>
                                </p:cTn>
                              </p:par>
                            </p:childTnLst>
                          </p:cTn>
                        </p:par>
                        <p:par>
                          <p:cTn fill="hold">
                            <p:stCondLst>
                              <p:cond delay="2100"/>
                            </p:stCondLst>
                            <p:childTnLst>
                              <p:par>
                                <p:cTn fill="hold" nodeType="afterEffect" presetClass="entr" presetID="10" presetSubtype="0">
                                  <p:stCondLst>
                                    <p:cond delay="0"/>
                                  </p:stCondLst>
                                  <p:childTnLst>
                                    <p:set>
                                      <p:cBhvr>
                                        <p:cTn dur="1" fill="hold">
                                          <p:stCondLst>
                                            <p:cond delay="0"/>
                                          </p:stCondLst>
                                        </p:cTn>
                                        <p:tgtEl>
                                          <p:spTgt spid="120">
                                            <p:txEl>
                                              <p:pRg end="3" st="3"/>
                                            </p:txEl>
                                          </p:spTgt>
                                        </p:tgtEl>
                                        <p:attrNameLst>
                                          <p:attrName>style.visibility</p:attrName>
                                        </p:attrNameLst>
                                      </p:cBhvr>
                                      <p:to>
                                        <p:strVal val="visible"/>
                                      </p:to>
                                    </p:set>
                                    <p:animEffect filter="fade" transition="in">
                                      <p:cBhvr>
                                        <p:cTn dur="500"/>
                                        <p:tgtEl>
                                          <p:spTgt spid="120">
                                            <p:txEl>
                                              <p:pRg end="3" st="3"/>
                                            </p:txEl>
                                          </p:spTgt>
                                        </p:tgtEl>
                                      </p:cBhvr>
                                    </p:animEffect>
                                  </p:childTnLst>
                                </p:cTn>
                              </p:par>
                            </p:childTnLst>
                          </p:cTn>
                        </p:par>
                        <p:par>
                          <p:cTn fill="hold">
                            <p:stCondLst>
                              <p:cond delay="2600"/>
                            </p:stCondLst>
                            <p:childTnLst>
                              <p:par>
                                <p:cTn fill="hold" nodeType="afterEffect" presetClass="entr" presetID="10" presetSubtype="0">
                                  <p:stCondLst>
                                    <p:cond delay="0"/>
                                  </p:stCondLst>
                                  <p:childTnLst>
                                    <p:set>
                                      <p:cBhvr>
                                        <p:cTn dur="1" fill="hold">
                                          <p:stCondLst>
                                            <p:cond delay="0"/>
                                          </p:stCondLst>
                                        </p:cTn>
                                        <p:tgtEl>
                                          <p:spTgt spid="120">
                                            <p:txEl>
                                              <p:pRg end="4" st="4"/>
                                            </p:txEl>
                                          </p:spTgt>
                                        </p:tgtEl>
                                        <p:attrNameLst>
                                          <p:attrName>style.visibility</p:attrName>
                                        </p:attrNameLst>
                                      </p:cBhvr>
                                      <p:to>
                                        <p:strVal val="visible"/>
                                      </p:to>
                                    </p:set>
                                    <p:animEffect filter="fade" transition="in">
                                      <p:cBhvr>
                                        <p:cTn dur="500"/>
                                        <p:tgtEl>
                                          <p:spTgt spid="120">
                                            <p:txEl>
                                              <p:pRg end="4" st="4"/>
                                            </p:txEl>
                                          </p:spTgt>
                                        </p:tgtEl>
                                      </p:cBhvr>
                                    </p:animEffect>
                                  </p:childTnLst>
                                </p:cTn>
                              </p:par>
                            </p:childTnLst>
                          </p:cTn>
                        </p:par>
                        <p:par>
                          <p:cTn fill="hold">
                            <p:stCondLst>
                              <p:cond delay="3100"/>
                            </p:stCondLst>
                            <p:childTnLst>
                              <p:par>
                                <p:cTn fill="hold" nodeType="afterEffect" presetClass="entr" presetID="10" presetSubtype="0">
                                  <p:stCondLst>
                                    <p:cond delay="0"/>
                                  </p:stCondLst>
                                  <p:childTnLst>
                                    <p:set>
                                      <p:cBhvr>
                                        <p:cTn dur="1" fill="hold">
                                          <p:stCondLst>
                                            <p:cond delay="0"/>
                                          </p:stCondLst>
                                        </p:cTn>
                                        <p:tgtEl>
                                          <p:spTgt spid="120">
                                            <p:txEl>
                                              <p:pRg end="5" st="5"/>
                                            </p:txEl>
                                          </p:spTgt>
                                        </p:tgtEl>
                                        <p:attrNameLst>
                                          <p:attrName>style.visibility</p:attrName>
                                        </p:attrNameLst>
                                      </p:cBhvr>
                                      <p:to>
                                        <p:strVal val="visible"/>
                                      </p:to>
                                    </p:set>
                                    <p:animEffect filter="fade" transition="in">
                                      <p:cBhvr>
                                        <p:cTn dur="500"/>
                                        <p:tgtEl>
                                          <p:spTgt spid="120">
                                            <p:txEl>
                                              <p:pRg end="5" st="5"/>
                                            </p:txEl>
                                          </p:spTgt>
                                        </p:tgtEl>
                                      </p:cBhvr>
                                    </p:animEffect>
                                  </p:childTnLst>
                                </p:cTn>
                              </p:par>
                            </p:childTnLst>
                          </p:cTn>
                        </p:par>
                        <p:par>
                          <p:cTn fill="hold">
                            <p:stCondLst>
                              <p:cond delay="3600"/>
                            </p:stCondLst>
                            <p:childTnLst>
                              <p:par>
                                <p:cTn fill="hold" nodeType="afterEffect" presetClass="entr" presetID="10" presetSubtype="0">
                                  <p:stCondLst>
                                    <p:cond delay="0"/>
                                  </p:stCondLst>
                                  <p:childTnLst>
                                    <p:set>
                                      <p:cBhvr>
                                        <p:cTn dur="1" fill="hold">
                                          <p:stCondLst>
                                            <p:cond delay="0"/>
                                          </p:stCondLst>
                                        </p:cTn>
                                        <p:tgtEl>
                                          <p:spTgt spid="120">
                                            <p:txEl>
                                              <p:pRg end="6" st="6"/>
                                            </p:txEl>
                                          </p:spTgt>
                                        </p:tgtEl>
                                        <p:attrNameLst>
                                          <p:attrName>style.visibility</p:attrName>
                                        </p:attrNameLst>
                                      </p:cBhvr>
                                      <p:to>
                                        <p:strVal val="visible"/>
                                      </p:to>
                                    </p:set>
                                    <p:animEffect filter="fade" transition="in">
                                      <p:cBhvr>
                                        <p:cTn dur="500"/>
                                        <p:tgtEl>
                                          <p:spTgt spid="120">
                                            <p:txEl>
                                              <p:pRg end="6" st="6"/>
                                            </p:txEl>
                                          </p:spTgt>
                                        </p:tgtEl>
                                      </p:cBhvr>
                                    </p:animEffect>
                                  </p:childTnLst>
                                </p:cTn>
                              </p:par>
                            </p:childTnLst>
                          </p:cTn>
                        </p:par>
                        <p:par>
                          <p:cTn fill="hold">
                            <p:stCondLst>
                              <p:cond delay="4100"/>
                            </p:stCondLst>
                            <p:childTnLst>
                              <p:par>
                                <p:cTn fill="hold" nodeType="afterEffect" presetClass="entr" presetID="10" presetSubtype="0">
                                  <p:stCondLst>
                                    <p:cond delay="0"/>
                                  </p:stCondLst>
                                  <p:childTnLst>
                                    <p:set>
                                      <p:cBhvr>
                                        <p:cTn dur="1" fill="hold">
                                          <p:stCondLst>
                                            <p:cond delay="0"/>
                                          </p:stCondLst>
                                        </p:cTn>
                                        <p:tgtEl>
                                          <p:spTgt spid="120">
                                            <p:txEl>
                                              <p:pRg end="7" st="7"/>
                                            </p:txEl>
                                          </p:spTgt>
                                        </p:tgtEl>
                                        <p:attrNameLst>
                                          <p:attrName>style.visibility</p:attrName>
                                        </p:attrNameLst>
                                      </p:cBhvr>
                                      <p:to>
                                        <p:strVal val="visible"/>
                                      </p:to>
                                    </p:set>
                                    <p:animEffect filter="fade" transition="in">
                                      <p:cBhvr>
                                        <p:cTn dur="500"/>
                                        <p:tgtEl>
                                          <p:spTgt spid="120">
                                            <p:txEl>
                                              <p:pRg end="7" st="7"/>
                                            </p:txEl>
                                          </p:spTgt>
                                        </p:tgtEl>
                                      </p:cBhvr>
                                    </p:animEffect>
                                  </p:childTnLst>
                                </p:cTn>
                              </p:par>
                            </p:childTnLst>
                          </p:cTn>
                        </p:par>
                        <p:par>
                          <p:cTn fill="hold">
                            <p:stCondLst>
                              <p:cond delay="4600"/>
                            </p:stCondLst>
                            <p:childTnLst>
                              <p:par>
                                <p:cTn fill="hold" nodeType="afterEffect" presetClass="entr" presetID="10" presetSubtype="0">
                                  <p:stCondLst>
                                    <p:cond delay="0"/>
                                  </p:stCondLst>
                                  <p:childTnLst>
                                    <p:set>
                                      <p:cBhvr>
                                        <p:cTn dur="1" fill="hold">
                                          <p:stCondLst>
                                            <p:cond delay="0"/>
                                          </p:stCondLst>
                                        </p:cTn>
                                        <p:tgtEl>
                                          <p:spTgt spid="120">
                                            <p:txEl>
                                              <p:pRg end="8" st="8"/>
                                            </p:txEl>
                                          </p:spTgt>
                                        </p:tgtEl>
                                        <p:attrNameLst>
                                          <p:attrName>style.visibility</p:attrName>
                                        </p:attrNameLst>
                                      </p:cBhvr>
                                      <p:to>
                                        <p:strVal val="visible"/>
                                      </p:to>
                                    </p:set>
                                    <p:animEffect filter="fade" transition="in">
                                      <p:cBhvr>
                                        <p:cTn dur="500"/>
                                        <p:tgtEl>
                                          <p:spTgt spid="120">
                                            <p:txEl>
                                              <p:pRg end="8" st="8"/>
                                            </p:txEl>
                                          </p:spTgt>
                                        </p:tgtEl>
                                      </p:cBhvr>
                                    </p:animEffect>
                                  </p:childTnLst>
                                </p:cTn>
                              </p:par>
                            </p:childTnLst>
                          </p:cTn>
                        </p:par>
                        <p:par>
                          <p:cTn fill="hold">
                            <p:stCondLst>
                              <p:cond delay="5100"/>
                            </p:stCondLst>
                            <p:childTnLst>
                              <p:par>
                                <p:cTn fill="hold" nodeType="afterEffect" presetClass="entr" presetID="10" presetSubtype="0">
                                  <p:stCondLst>
                                    <p:cond delay="0"/>
                                  </p:stCondLst>
                                  <p:childTnLst>
                                    <p:set>
                                      <p:cBhvr>
                                        <p:cTn dur="1" fill="hold">
                                          <p:stCondLst>
                                            <p:cond delay="0"/>
                                          </p:stCondLst>
                                        </p:cTn>
                                        <p:tgtEl>
                                          <p:spTgt spid="120">
                                            <p:txEl>
                                              <p:pRg end="9" st="9"/>
                                            </p:txEl>
                                          </p:spTgt>
                                        </p:tgtEl>
                                        <p:attrNameLst>
                                          <p:attrName>style.visibility</p:attrName>
                                        </p:attrNameLst>
                                      </p:cBhvr>
                                      <p:to>
                                        <p:strVal val="visible"/>
                                      </p:to>
                                    </p:set>
                                    <p:animEffect filter="fade" transition="in">
                                      <p:cBhvr>
                                        <p:cTn dur="500"/>
                                        <p:tgtEl>
                                          <p:spTgt spid="120">
                                            <p:txEl>
                                              <p:pRg end="9" st="9"/>
                                            </p:txEl>
                                          </p:spTgt>
                                        </p:tgtEl>
                                      </p:cBhvr>
                                    </p:animEffect>
                                  </p:childTnLst>
                                </p:cTn>
                              </p:par>
                            </p:childTnLst>
                          </p:cTn>
                        </p:par>
                        <p:par>
                          <p:cTn fill="hold">
                            <p:stCondLst>
                              <p:cond delay="5600"/>
                            </p:stCondLst>
                            <p:childTnLst>
                              <p:par>
                                <p:cTn fill="hold" nodeType="afterEffect" presetClass="entr" presetID="10" presetSubtype="0">
                                  <p:stCondLst>
                                    <p:cond delay="0"/>
                                  </p:stCondLst>
                                  <p:childTnLst>
                                    <p:set>
                                      <p:cBhvr>
                                        <p:cTn dur="1" fill="hold">
                                          <p:stCondLst>
                                            <p:cond delay="0"/>
                                          </p:stCondLst>
                                        </p:cTn>
                                        <p:tgtEl>
                                          <p:spTgt spid="120">
                                            <p:txEl>
                                              <p:pRg end="10" st="10"/>
                                            </p:txEl>
                                          </p:spTgt>
                                        </p:tgtEl>
                                        <p:attrNameLst>
                                          <p:attrName>style.visibility</p:attrName>
                                        </p:attrNameLst>
                                      </p:cBhvr>
                                      <p:to>
                                        <p:strVal val="visible"/>
                                      </p:to>
                                    </p:set>
                                    <p:animEffect filter="fade" transition="in">
                                      <p:cBhvr>
                                        <p:cTn dur="500"/>
                                        <p:tgtEl>
                                          <p:spTgt spid="120">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400"/>
              <a:buFont typeface="Arial"/>
              <a:buNone/>
            </a:pPr>
            <a:r>
              <a:rPr b="0" i="0" lang="en-US" sz="4400" u="none" cap="none" strike="noStrike">
                <a:solidFill>
                  <a:schemeClr val="lt2"/>
                </a:solidFill>
                <a:latin typeface="Arial"/>
                <a:ea typeface="Arial"/>
                <a:cs typeface="Arial"/>
                <a:sym typeface="Arial"/>
              </a:rPr>
              <a:t>Объект и предмет исследования</a:t>
            </a:r>
            <a:endParaRPr/>
          </a:p>
        </p:txBody>
      </p:sp>
      <p:sp>
        <p:nvSpPr>
          <p:cNvPr id="126" name="Google Shape;126;p7"/>
          <p:cNvSpPr txBox="1"/>
          <p:nvPr>
            <p:ph idx="1" type="body"/>
          </p:nvPr>
        </p:nvSpPr>
        <p:spPr>
          <a:xfrm>
            <a:off x="500062" y="1857375"/>
            <a:ext cx="8143875" cy="4268787"/>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lt1"/>
              </a:buClr>
              <a:buSzPts val="2200"/>
              <a:buFont typeface="Arial"/>
              <a:buChar char="•"/>
            </a:pPr>
            <a:r>
              <a:rPr b="1" i="0" lang="en-US" sz="2200" u="none" cap="none" strike="noStrike">
                <a:solidFill>
                  <a:schemeClr val="lt1"/>
                </a:solidFill>
                <a:latin typeface="Arial"/>
                <a:ea typeface="Arial"/>
                <a:cs typeface="Arial"/>
                <a:sym typeface="Arial"/>
              </a:rPr>
              <a:t>Объект</a:t>
            </a:r>
            <a:r>
              <a:rPr b="0" i="0" lang="en-US" sz="2200" u="none" cap="none" strike="noStrike">
                <a:solidFill>
                  <a:schemeClr val="lt1"/>
                </a:solidFill>
                <a:latin typeface="Arial"/>
                <a:ea typeface="Arial"/>
                <a:cs typeface="Arial"/>
                <a:sym typeface="Arial"/>
              </a:rPr>
              <a:t> исследования – тексты стихотворений                Ю. Левитанского.</a:t>
            </a:r>
            <a:endParaRPr/>
          </a:p>
          <a:p>
            <a:pPr indent="-342900" lvl="0" marL="342900" marR="0" rtl="0" algn="just">
              <a:lnSpc>
                <a:spcPct val="100000"/>
              </a:lnSpc>
              <a:spcBef>
                <a:spcPts val="440"/>
              </a:spcBef>
              <a:spcAft>
                <a:spcPts val="0"/>
              </a:spcAft>
              <a:buClr>
                <a:schemeClr val="lt1"/>
              </a:buClr>
              <a:buSzPts val="2200"/>
              <a:buFont typeface="Arial"/>
              <a:buChar char="•"/>
            </a:pPr>
            <a:r>
              <a:rPr b="1" i="0" lang="en-US" sz="2200" u="none" cap="none" strike="noStrike">
                <a:solidFill>
                  <a:schemeClr val="lt1"/>
                </a:solidFill>
                <a:latin typeface="Arial"/>
                <a:ea typeface="Arial"/>
                <a:cs typeface="Arial"/>
                <a:sym typeface="Arial"/>
              </a:rPr>
              <a:t>Предмет</a:t>
            </a:r>
            <a:r>
              <a:rPr b="0" i="0" lang="en-US" sz="2200" u="none" cap="none" strike="noStrike">
                <a:solidFill>
                  <a:schemeClr val="lt1"/>
                </a:solidFill>
                <a:latin typeface="Arial"/>
                <a:ea typeface="Arial"/>
                <a:cs typeface="Arial"/>
                <a:sym typeface="Arial"/>
              </a:rPr>
              <a:t> исследования – функционирование экспрессивных синтаксических конструкций (парцеллированных, сегментированных конструкций, риторических фигур, повторов, цепочек номинативных предложений) в поэтических текстах.</a:t>
            </a:r>
            <a:endParaRPr/>
          </a:p>
          <a:p>
            <a:pPr indent="-342900" lvl="0" marL="342900" marR="0" rtl="0" algn="just">
              <a:lnSpc>
                <a:spcPct val="100000"/>
              </a:lnSpc>
              <a:spcBef>
                <a:spcPts val="440"/>
              </a:spcBef>
              <a:spcAft>
                <a:spcPts val="0"/>
              </a:spcAft>
              <a:buClr>
                <a:schemeClr val="lt1"/>
              </a:buClr>
              <a:buSzPts val="2200"/>
              <a:buFont typeface="Arial"/>
              <a:buChar char="•"/>
            </a:pPr>
            <a:r>
              <a:rPr b="1" i="0" lang="en-US" sz="2200" u="none" cap="none" strike="noStrike">
                <a:solidFill>
                  <a:schemeClr val="lt1"/>
                </a:solidFill>
                <a:latin typeface="Arial"/>
                <a:ea typeface="Arial"/>
                <a:cs typeface="Arial"/>
                <a:sym typeface="Arial"/>
              </a:rPr>
              <a:t>Материал</a:t>
            </a:r>
            <a:r>
              <a:rPr b="0" i="0" lang="en-US" sz="2200" u="none" cap="none" strike="noStrike">
                <a:solidFill>
                  <a:schemeClr val="lt1"/>
                </a:solidFill>
                <a:latin typeface="Arial"/>
                <a:ea typeface="Arial"/>
                <a:cs typeface="Arial"/>
                <a:sym typeface="Arial"/>
              </a:rPr>
              <a:t> исследования – сборники стихотворений Ю. Левитанского «Кинематограф» (1970 г.), «День какой-то» (1976 г.), «Стороны света» (1959 г.), «Письма Катерине, или Проогулка с фаустом» (1981 г.), «Белые стихи»   (1991 г.).</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800"/>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000"/>
              <a:buFont typeface="Arial"/>
              <a:buNone/>
            </a:pPr>
            <a:r>
              <a:rPr b="0" i="0" lang="en-US" sz="4000" u="none" cap="none" strike="noStrike">
                <a:solidFill>
                  <a:schemeClr val="lt2"/>
                </a:solidFill>
                <a:latin typeface="Arial"/>
                <a:ea typeface="Arial"/>
                <a:cs typeface="Arial"/>
                <a:sym typeface="Arial"/>
              </a:rPr>
              <a:t>Положения, </a:t>
            </a:r>
            <a:br>
              <a:rPr b="0" i="0" lang="en-US" sz="4000" u="none" cap="none" strike="noStrike">
                <a:solidFill>
                  <a:schemeClr val="lt2"/>
                </a:solidFill>
                <a:latin typeface="Arial"/>
                <a:ea typeface="Arial"/>
                <a:cs typeface="Arial"/>
                <a:sym typeface="Arial"/>
              </a:rPr>
            </a:br>
            <a:r>
              <a:rPr b="0" i="0" lang="en-US" sz="4000" u="none" cap="none" strike="noStrike">
                <a:solidFill>
                  <a:schemeClr val="lt2"/>
                </a:solidFill>
                <a:latin typeface="Arial"/>
                <a:ea typeface="Arial"/>
                <a:cs typeface="Arial"/>
                <a:sym typeface="Arial"/>
              </a:rPr>
              <a:t>выносимые на защиту</a:t>
            </a:r>
            <a:endParaRPr/>
          </a:p>
        </p:txBody>
      </p:sp>
      <p:sp>
        <p:nvSpPr>
          <p:cNvPr id="132" name="Google Shape;132;p8"/>
          <p:cNvSpPr txBox="1"/>
          <p:nvPr>
            <p:ph idx="1" type="body"/>
          </p:nvPr>
        </p:nvSpPr>
        <p:spPr>
          <a:xfrm>
            <a:off x="457200" y="1600200"/>
            <a:ext cx="8229600" cy="4686300"/>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Оценочность, эмоциональность и интенсификация являются составными структурами широкого понятия экспрессивность.</a:t>
            </a:r>
            <a:endParaRPr/>
          </a:p>
          <a:p>
            <a:pPr indent="-228600" lvl="0" marL="342900" marR="0" rtl="0" algn="just">
              <a:lnSpc>
                <a:spcPct val="100000"/>
              </a:lnSpc>
              <a:spcBef>
                <a:spcPts val="360"/>
              </a:spcBef>
              <a:spcAft>
                <a:spcPts val="0"/>
              </a:spcAft>
              <a:buClr>
                <a:schemeClr val="lt1"/>
              </a:buClr>
              <a:buSzPts val="1800"/>
              <a:buFont typeface="Arial"/>
              <a:buNone/>
            </a:pPr>
            <a:r>
              <a:t/>
            </a:r>
            <a:endParaRPr b="0" i="0" sz="1800" u="none" cap="none" strike="noStrike">
              <a:solidFill>
                <a:schemeClr val="lt1"/>
              </a:solidFill>
              <a:latin typeface="Arial"/>
              <a:ea typeface="Arial"/>
              <a:cs typeface="Arial"/>
              <a:sym typeface="Arial"/>
            </a:endParaRPr>
          </a:p>
          <a:p>
            <a:pPr indent="-342900" lvl="0" marL="342900" marR="0" rtl="0" algn="just">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Одной из основных черт поэтики Ю. Левитанского является кинематографичность. Поэт словесно изображает то, что  представляется киносъемкой. Парцелляция ему в этом помогает: создание эффекта “замедленного кадра”, “крупного плана”, “эффекта присутствия”.</a:t>
            </a:r>
            <a:endParaRPr/>
          </a:p>
          <a:p>
            <a:pPr indent="-228600" lvl="0" marL="342900" marR="0" rtl="0" algn="just">
              <a:lnSpc>
                <a:spcPct val="100000"/>
              </a:lnSpc>
              <a:spcBef>
                <a:spcPts val="360"/>
              </a:spcBef>
              <a:spcAft>
                <a:spcPts val="0"/>
              </a:spcAft>
              <a:buClr>
                <a:schemeClr val="lt1"/>
              </a:buClr>
              <a:buSzPts val="1800"/>
              <a:buFont typeface="Arial"/>
              <a:buNone/>
            </a:pPr>
            <a:r>
              <a:t/>
            </a:r>
            <a:endParaRPr b="0" i="0" sz="1800" u="none" cap="none" strike="noStrike">
              <a:solidFill>
                <a:schemeClr val="lt1"/>
              </a:solidFill>
              <a:latin typeface="Arial"/>
              <a:ea typeface="Arial"/>
              <a:cs typeface="Arial"/>
              <a:sym typeface="Arial"/>
            </a:endParaRPr>
          </a:p>
          <a:p>
            <a:pPr indent="-342900" lvl="0" marL="342900" marR="0" rtl="0" algn="just">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Сегментированные конструкции в текстах стихотворений Ю. Левитанского выполняют как смысловые, так и текстообразующие функции. Основная экспрессивная нагрузка в сегментированных конструкциях заключается в акцентуации передаваемой ими информации, а также в логическом выделении темы высказывания.</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500"/>
                                        <p:tgtEl>
                                          <p:spTgt spid="131"/>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32">
                                            <p:txEl>
                                              <p:pRg end="0" st="0"/>
                                            </p:txEl>
                                          </p:spTgt>
                                        </p:tgtEl>
                                        <p:attrNameLst>
                                          <p:attrName>style.visibility</p:attrName>
                                        </p:attrNameLst>
                                      </p:cBhvr>
                                      <p:to>
                                        <p:strVal val="visible"/>
                                      </p:to>
                                    </p:set>
                                    <p:animEffect filter="fade" transition="in">
                                      <p:cBhvr>
                                        <p:cTn dur="500"/>
                                        <p:tgtEl>
                                          <p:spTgt spid="132">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32">
                                            <p:txEl>
                                              <p:pRg end="1" st="1"/>
                                            </p:txEl>
                                          </p:spTgt>
                                        </p:tgtEl>
                                        <p:attrNameLst>
                                          <p:attrName>style.visibility</p:attrName>
                                        </p:attrNameLst>
                                      </p:cBhvr>
                                      <p:to>
                                        <p:strVal val="visible"/>
                                      </p:to>
                                    </p:set>
                                    <p:animEffect filter="fade" transition="in">
                                      <p:cBhvr>
                                        <p:cTn dur="500"/>
                                        <p:tgtEl>
                                          <p:spTgt spid="132">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32">
                                            <p:txEl>
                                              <p:pRg end="2" st="2"/>
                                            </p:txEl>
                                          </p:spTgt>
                                        </p:tgtEl>
                                        <p:attrNameLst>
                                          <p:attrName>style.visibility</p:attrName>
                                        </p:attrNameLst>
                                      </p:cBhvr>
                                      <p:to>
                                        <p:strVal val="visible"/>
                                      </p:to>
                                    </p:set>
                                    <p:animEffect filter="fade" transition="in">
                                      <p:cBhvr>
                                        <p:cTn dur="500"/>
                                        <p:tgtEl>
                                          <p:spTgt spid="132">
                                            <p:txEl>
                                              <p:pRg end="2" st="2"/>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32">
                                            <p:txEl>
                                              <p:pRg end="3" st="3"/>
                                            </p:txEl>
                                          </p:spTgt>
                                        </p:tgtEl>
                                        <p:attrNameLst>
                                          <p:attrName>style.visibility</p:attrName>
                                        </p:attrNameLst>
                                      </p:cBhvr>
                                      <p:to>
                                        <p:strVal val="visible"/>
                                      </p:to>
                                    </p:set>
                                    <p:animEffect filter="fade" transition="in">
                                      <p:cBhvr>
                                        <p:cTn dur="500"/>
                                        <p:tgtEl>
                                          <p:spTgt spid="132">
                                            <p:txEl>
                                              <p:pRg end="3" st="3"/>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32">
                                            <p:txEl>
                                              <p:pRg end="4" st="4"/>
                                            </p:txEl>
                                          </p:spTgt>
                                        </p:tgtEl>
                                        <p:attrNameLst>
                                          <p:attrName>style.visibility</p:attrName>
                                        </p:attrNameLst>
                                      </p:cBhvr>
                                      <p:to>
                                        <p:strVal val="visible"/>
                                      </p:to>
                                    </p:set>
                                    <p:animEffect filter="fade" transition="in">
                                      <p:cBhvr>
                                        <p:cTn dur="500"/>
                                        <p:tgtEl>
                                          <p:spTgt spid="13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2"/>
              </a:buClr>
              <a:buSzPts val="4000"/>
              <a:buFont typeface="Arial"/>
              <a:buNone/>
            </a:pPr>
            <a:r>
              <a:rPr b="0" i="0" lang="en-US" sz="4000" u="none" cap="none" strike="noStrike">
                <a:solidFill>
                  <a:schemeClr val="lt2"/>
                </a:solidFill>
                <a:latin typeface="Arial"/>
                <a:ea typeface="Arial"/>
                <a:cs typeface="Arial"/>
                <a:sym typeface="Arial"/>
              </a:rPr>
              <a:t>Положения, </a:t>
            </a:r>
            <a:br>
              <a:rPr b="0" i="0" lang="en-US" sz="4000" u="none" cap="none" strike="noStrike">
                <a:solidFill>
                  <a:schemeClr val="lt2"/>
                </a:solidFill>
                <a:latin typeface="Arial"/>
                <a:ea typeface="Arial"/>
                <a:cs typeface="Arial"/>
                <a:sym typeface="Arial"/>
              </a:rPr>
            </a:br>
            <a:r>
              <a:rPr b="0" i="0" lang="en-US" sz="4000" u="none" cap="none" strike="noStrike">
                <a:solidFill>
                  <a:schemeClr val="lt2"/>
                </a:solidFill>
                <a:latin typeface="Arial"/>
                <a:ea typeface="Arial"/>
                <a:cs typeface="Arial"/>
                <a:sym typeface="Arial"/>
              </a:rPr>
              <a:t>выносимые на защиту</a:t>
            </a:r>
            <a:endParaRPr/>
          </a:p>
        </p:txBody>
      </p:sp>
      <p:sp>
        <p:nvSpPr>
          <p:cNvPr id="138" name="Google Shape;138;p9"/>
          <p:cNvSpPr txBox="1"/>
          <p:nvPr>
            <p:ph idx="1" type="body"/>
          </p:nvPr>
        </p:nvSpPr>
        <p:spPr>
          <a:xfrm>
            <a:off x="457200" y="1714500"/>
            <a:ext cx="8229600" cy="4411662"/>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00000"/>
              </a:lnSpc>
              <a:spcBef>
                <a:spcPts val="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Ю. Левитанский активно использует риторические фигуры для создания речевой выразительности и расстановки необходимых акцентов в повествовании.</a:t>
            </a:r>
            <a:endParaRPr/>
          </a:p>
          <a:p>
            <a:pPr indent="-228600" lvl="0" marL="342900" marR="0" rtl="0" algn="just">
              <a:lnSpc>
                <a:spcPct val="100000"/>
              </a:lnSpc>
              <a:spcBef>
                <a:spcPts val="360"/>
              </a:spcBef>
              <a:spcAft>
                <a:spcPts val="0"/>
              </a:spcAft>
              <a:buClr>
                <a:schemeClr val="lt1"/>
              </a:buClr>
              <a:buSzPts val="1800"/>
              <a:buFont typeface="Arial"/>
              <a:buNone/>
            </a:pPr>
            <a:r>
              <a:t/>
            </a:r>
            <a:endParaRPr b="0" i="0" sz="1800" u="none" cap="none" strike="noStrike">
              <a:solidFill>
                <a:schemeClr val="lt1"/>
              </a:solidFill>
              <a:latin typeface="Arial"/>
              <a:ea typeface="Arial"/>
              <a:cs typeface="Arial"/>
              <a:sym typeface="Arial"/>
            </a:endParaRPr>
          </a:p>
          <a:p>
            <a:pPr indent="-342900" lvl="0" marL="342900" marR="0" rtl="0" algn="just">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Цепочки номинативных предложений в стихотворениях Ю. Левитанского призваны передать информацию лаконично, при этом сохраняя весь экспрессивный потенциал данных языковых конструкций. Цепочки номинативных предложений способствуют созданию рубленой речи, прерывистости повествования, что работает на создание литературной кинематографичности.</a:t>
            </a:r>
            <a:endParaRPr/>
          </a:p>
        </p:txBody>
      </p:sp>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5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Оформление по умолчанию">
  <a:themeElements>
    <a:clrScheme name="">
      <a:dk1>
        <a:srgbClr val="5B5B89"/>
      </a:dk1>
      <a:lt1>
        <a:srgbClr val="FFFFFF"/>
      </a:lt1>
      <a:dk2>
        <a:srgbClr val="8484AE"/>
      </a:dk2>
      <a:lt2>
        <a:srgbClr val="00CCFF"/>
      </a:lt2>
      <a:accent1>
        <a:srgbClr val="6666FF"/>
      </a:accent1>
      <a:accent2>
        <a:srgbClr val="52527C"/>
      </a:accent2>
      <a:accent3>
        <a:srgbClr val="C2C2D3"/>
      </a:accent3>
      <a:accent4>
        <a:srgbClr val="DADADA"/>
      </a:accent4>
      <a:accent5>
        <a:srgbClr val="B8B8FF"/>
      </a:accent5>
      <a:accent6>
        <a:srgbClr val="494970"/>
      </a:accent6>
      <a:hlink>
        <a:srgbClr val="B7F1FF"/>
      </a:hlink>
      <a:folHlink>
        <a:srgbClr val="CCCC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